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69" r:id="rId3"/>
    <p:sldId id="296" r:id="rId4"/>
    <p:sldId id="265" r:id="rId5"/>
    <p:sldId id="263" r:id="rId6"/>
    <p:sldId id="262" r:id="rId7"/>
    <p:sldId id="268" r:id="rId8"/>
    <p:sldId id="274" r:id="rId9"/>
    <p:sldId id="264" r:id="rId10"/>
    <p:sldId id="282" r:id="rId11"/>
    <p:sldId id="288" r:id="rId12"/>
    <p:sldId id="276" r:id="rId13"/>
    <p:sldId id="285" r:id="rId14"/>
    <p:sldId id="278" r:id="rId15"/>
    <p:sldId id="279" r:id="rId16"/>
    <p:sldId id="277" r:id="rId17"/>
    <p:sldId id="280" r:id="rId18"/>
    <p:sldId id="281" r:id="rId19"/>
    <p:sldId id="284" r:id="rId20"/>
    <p:sldId id="289" r:id="rId21"/>
    <p:sldId id="286" r:id="rId22"/>
    <p:sldId id="290" r:id="rId23"/>
    <p:sldId id="292" r:id="rId24"/>
    <p:sldId id="293" r:id="rId25"/>
    <p:sldId id="294" r:id="rId26"/>
    <p:sldId id="275" r:id="rId27"/>
    <p:sldId id="283" r:id="rId28"/>
    <p:sldId id="259" r:id="rId29"/>
    <p:sldId id="270" r:id="rId30"/>
    <p:sldId id="271" r:id="rId31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3238" autoAdjust="0"/>
  </p:normalViewPr>
  <p:slideViewPr>
    <p:cSldViewPr>
      <p:cViewPr>
        <p:scale>
          <a:sx n="70" d="100"/>
          <a:sy n="70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4B052-CF0D-4B64-A148-C12788B47787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9AC8A-19B1-4874-B631-FDC83F330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1399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D56FD-4591-4D16-9B8B-E1B87AED5290}" type="datetimeFigureOut">
              <a:rPr lang="ru-RU" smtClean="0"/>
              <a:pPr/>
              <a:t>22.06.2015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96A8F-833B-4306-9BC2-0DDBEC7F90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5620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115A-9528-41D1-9648-F1F8660AA13B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BD93-A9CF-4159-969F-53CBB015C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1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B0E44-0053-4B13-8081-B045272E5AD3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8CE29-A1EA-407E-AC3F-3EA631A6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4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3221-4ADF-4034-89D3-26483B521F03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21105-91D0-4CDC-AEA1-8F65E0A8C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5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0B33-7341-431E-BE80-41C9B9C0C51F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CCDA6-566D-4211-80DE-729042830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55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FF50-54E1-429D-BF0B-A84DB58DCA04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E70F-2913-4D17-B9BB-F0C918B64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3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0438E-813A-4235-8851-A14F02EFA991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01B54-4C26-4CD0-A448-93284973A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0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4A52-7D94-46B4-B909-1877DCC22D5B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7B34-507B-4146-8813-C27F34182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5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65C61-FD92-4709-8B5F-E0E5ADAB9D73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3E532-487F-4161-90F3-D10DFDD2E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10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B608-2A5A-44D4-A358-1A04EA0A4891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1176-B920-4E6B-B302-8A8C93592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7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FE75-1D19-4A40-A04B-0A05C7B83F80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BDB30-5AB0-45E9-AFB2-77FD06E57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52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2409E-A54C-4A73-944B-4D3A56DBB304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4541-A9C2-45B5-AA12-71FD1773A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1F9D22-D03B-4C9D-A531-B30ADAE9991B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BD1627-ABBC-4FC4-AE6D-BC37937C3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gra2015.com/ru/talismany-igr/" TargetMode="External"/><Relationship Id="rId2" Type="http://schemas.openxmlformats.org/officeDocument/2006/relationships/hyperlink" Target="http://ugra2015.com/ru/uro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gra2015.com/ru/prezentatsiya/" TargetMode="External"/><Relationship Id="rId4" Type="http://schemas.openxmlformats.org/officeDocument/2006/relationships/hyperlink" Target="http://www.ugra-tv.ru/news/society/i_v_bolshikh_gorodakh_i_v_malenkikh_poselkakh_segodnya_proshli_surdlimpiyskie_uroki_dlya_shkolnik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НС\Downloads\Microsoft.SkypeApp_kzf8qxf38zg5c!App\Обложка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2700"/>
            <a:ext cx="918051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31482" y="908720"/>
            <a:ext cx="491251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 smtClean="0">
              <a:ln w="11430"/>
              <a:solidFill>
                <a:schemeClr val="bg1"/>
              </a:solidFill>
              <a:effectLst>
                <a:glow rad="546100">
                  <a:schemeClr val="accent1">
                    <a:alpha val="48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 smtClean="0">
                <a:ln w="11430"/>
                <a:solidFill>
                  <a:schemeClr val="bg1"/>
                </a:solidFill>
                <a:effectLst>
                  <a:glow rad="546100">
                    <a:schemeClr val="accent1">
                      <a:alpha val="4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XVIII</a:t>
            </a:r>
            <a:r>
              <a:rPr lang="ru-RU" sz="3200" b="1" spc="50" dirty="0" smtClean="0">
                <a:ln w="11430"/>
                <a:solidFill>
                  <a:schemeClr val="bg1"/>
                </a:solidFill>
                <a:effectLst>
                  <a:glow rad="546100">
                    <a:schemeClr val="accent1">
                      <a:alpha val="4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СУРДЛИМПИЙСКИЕ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chemeClr val="bg1"/>
                </a:solidFill>
                <a:effectLst>
                  <a:glow rad="546100">
                    <a:schemeClr val="accent1">
                      <a:alpha val="4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ЗИМНИЕ ИГРЫ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chemeClr val="bg1"/>
                </a:solidFill>
                <a:effectLst>
                  <a:glow rad="546100">
                    <a:schemeClr val="accent1">
                      <a:alpha val="4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2015 </a:t>
            </a:r>
            <a:r>
              <a:rPr lang="ru-RU" sz="3200" b="1" spc="50" dirty="0">
                <a:ln w="11430"/>
                <a:solidFill>
                  <a:schemeClr val="bg1"/>
                </a:solidFill>
                <a:effectLst>
                  <a:glow rad="546100">
                    <a:schemeClr val="accent1">
                      <a:alpha val="4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ГОДА</a:t>
            </a:r>
            <a:endParaRPr lang="ru-RU" sz="3200" b="1" spc="50" dirty="0">
              <a:ln w="11430"/>
              <a:solidFill>
                <a:schemeClr val="bg1"/>
              </a:solidFill>
              <a:effectLst>
                <a:glow rad="546100">
                  <a:schemeClr val="accent1">
                    <a:alpha val="48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effectLst>
                <a:glow rad="546100">
                  <a:schemeClr val="accent1">
                    <a:alpha val="48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142852"/>
            <a:ext cx="4572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546100">
                    <a:schemeClr val="accent1">
                      <a:alpha val="4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УРОК РАЗВИТИЯ РЕЧИ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795466"/>
          <a:ext cx="8715436" cy="4528316"/>
        </p:xfrm>
        <a:graphic>
          <a:graphicData uri="http://schemas.openxmlformats.org/drawingml/2006/table">
            <a:tbl>
              <a:tblPr/>
              <a:tblGrid>
                <a:gridCol w="3976162"/>
                <a:gridCol w="4739274"/>
              </a:tblGrid>
              <a:tr h="5705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ea typeface="Times New Roman"/>
                        </a:rPr>
                        <a:t>Какое </a:t>
                      </a:r>
                      <a:r>
                        <a:rPr lang="ru-RU" sz="2400" b="1" i="1" dirty="0">
                          <a:latin typeface="Times New Roman"/>
                          <a:ea typeface="Times New Roman"/>
                        </a:rPr>
                        <a:t>правило </a:t>
                      </a:r>
                      <a:r>
                        <a:rPr lang="ru-RU" sz="2400" b="1" i="1" dirty="0" smtClean="0">
                          <a:latin typeface="Times New Roman"/>
                          <a:ea typeface="Times New Roman"/>
                        </a:rPr>
                        <a:t>орфоэпии  в слове?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0974" marR="10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0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В слове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ХОККЕЙ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ударение на Е, поэтому безударное О 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говорим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как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А: </a:t>
                      </a:r>
                      <a:r>
                        <a:rPr lang="ru-RU" sz="2000" b="1" i="1" dirty="0" smtClean="0">
                          <a:latin typeface="Times New Roman"/>
                          <a:ea typeface="Times New Roman"/>
                        </a:rPr>
                        <a:t>«Х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ru-RU" sz="2000" b="1" i="1" dirty="0" smtClean="0">
                          <a:latin typeface="Times New Roman"/>
                          <a:ea typeface="Times New Roman"/>
                        </a:rPr>
                        <a:t>КЕЙ».</a:t>
                      </a:r>
                      <a:endParaRPr lang="ru-RU" sz="1800" b="1" i="1" dirty="0">
                        <a:latin typeface="Times New Roman"/>
                        <a:ea typeface="Times New Roman"/>
                      </a:endParaRPr>
                    </a:p>
                  </a:txBody>
                  <a:tcPr marL="10974" marR="1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В слове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СНОУБОРД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звонкий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Д в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</a:rPr>
                        <a:t> конце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слова 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говорим как глухой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Т: </a:t>
                      </a:r>
                      <a:r>
                        <a:rPr lang="ru-RU" sz="2000" b="1" i="1" dirty="0" smtClean="0">
                          <a:latin typeface="Times New Roman"/>
                          <a:ea typeface="Times New Roman"/>
                        </a:rPr>
                        <a:t>«СНАУБОР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r>
                        <a:rPr lang="ru-RU" sz="2000" b="1" i="1" dirty="0" smtClean="0">
                          <a:latin typeface="Times New Roman"/>
                          <a:ea typeface="Times New Roman"/>
                        </a:rPr>
                        <a:t>».</a:t>
                      </a:r>
                      <a:endParaRPr lang="ru-RU" sz="1800" b="1" i="1" dirty="0">
                        <a:latin typeface="Times New Roman"/>
                        <a:ea typeface="Times New Roman"/>
                      </a:endParaRPr>
                    </a:p>
                  </a:txBody>
                  <a:tcPr marL="10974" marR="1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190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В слове ГОРНЫЕ ударение на О, поэтому  О говорим как О: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smtClean="0">
                          <a:latin typeface="Times New Roman"/>
                          <a:ea typeface="Times New Roman"/>
                        </a:rPr>
                        <a:t>«Г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1800" b="1" i="1" dirty="0" smtClean="0">
                          <a:latin typeface="Times New Roman"/>
                          <a:ea typeface="Times New Roman"/>
                        </a:rPr>
                        <a:t>РНЫЕ».</a:t>
                      </a:r>
                      <a:endParaRPr lang="ru-RU" sz="1600" b="1" i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0974" marR="1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В слове </a:t>
                      </a:r>
                      <a:r>
                        <a:rPr lang="ru-RU" sz="2000" b="1" dirty="0" err="1" smtClean="0">
                          <a:latin typeface="Times New Roman"/>
                          <a:ea typeface="Times New Roman"/>
                        </a:rPr>
                        <a:t>КёРЛИНГ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в конце слова надо говорить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К: </a:t>
                      </a:r>
                      <a:r>
                        <a:rPr lang="ru-RU" sz="2000" b="1" i="1" dirty="0" smtClean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2400" b="1" i="1" dirty="0" err="1" smtClean="0">
                          <a:latin typeface="Times New Roman"/>
                          <a:ea typeface="Times New Roman"/>
                        </a:rPr>
                        <a:t>кёрлин</a:t>
                      </a:r>
                      <a:r>
                        <a:rPr lang="ru-RU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2000" b="1" i="1" dirty="0" smtClean="0">
                          <a:latin typeface="Times New Roman"/>
                          <a:ea typeface="Times New Roman"/>
                        </a:rPr>
                        <a:t>».</a:t>
                      </a:r>
                      <a:endParaRPr lang="ru-RU" sz="1800" b="1" i="1" dirty="0">
                        <a:latin typeface="Times New Roman"/>
                        <a:ea typeface="Times New Roman"/>
                      </a:endParaRPr>
                    </a:p>
                  </a:txBody>
                  <a:tcPr marL="10974" marR="1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190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В слове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ХОККЕЙ 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два 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2000" b="1" dirty="0" err="1" smtClean="0">
                          <a:latin typeface="Times New Roman"/>
                          <a:ea typeface="Times New Roman"/>
                        </a:rPr>
                        <a:t>Ка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» 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говорим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как один: </a:t>
                      </a:r>
                      <a:r>
                        <a:rPr lang="ru-RU" sz="2000" b="1" i="1" dirty="0" smtClean="0">
                          <a:latin typeface="Times New Roman"/>
                          <a:ea typeface="Times New Roman"/>
                        </a:rPr>
                        <a:t>«ХА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2000" b="1" i="1" dirty="0" smtClean="0">
                          <a:latin typeface="Times New Roman"/>
                          <a:ea typeface="Times New Roman"/>
                        </a:rPr>
                        <a:t>ЕЙ».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0974" marR="1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В слове ТЕТЕРЕВ в конце слова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надо говорить Ф: </a:t>
                      </a:r>
                      <a:r>
                        <a:rPr lang="ru-RU" sz="2000" b="1" i="1" dirty="0" smtClean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2400" b="1" i="1" dirty="0" smtClean="0">
                          <a:latin typeface="Times New Roman"/>
                          <a:ea typeface="Times New Roman"/>
                        </a:rPr>
                        <a:t>ТЕТЕРЕ</a:t>
                      </a:r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Ф</a:t>
                      </a:r>
                      <a:r>
                        <a:rPr lang="ru-RU" sz="2000" b="1" i="1" dirty="0" smtClean="0">
                          <a:latin typeface="Times New Roman"/>
                          <a:ea typeface="Times New Roman"/>
                        </a:rPr>
                        <a:t>».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10974" marR="1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42852"/>
            <a:ext cx="7072362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ВИДЫ СПОРТА </a:t>
            </a:r>
          </a:p>
          <a:p>
            <a:pPr algn="ctr"/>
            <a:r>
              <a:rPr lang="ru-RU" sz="3200" dirty="0" smtClean="0"/>
              <a:t>Проверьте  знаки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795466"/>
          <a:ext cx="8715436" cy="4183892"/>
        </p:xfrm>
        <a:graphic>
          <a:graphicData uri="http://schemas.openxmlformats.org/drawingml/2006/table">
            <a:tbl>
              <a:tblPr/>
              <a:tblGrid>
                <a:gridCol w="3976162"/>
                <a:gridCol w="4739274"/>
              </a:tblGrid>
              <a:tr h="5705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ea typeface="Times New Roman"/>
                        </a:rPr>
                        <a:t>Какое </a:t>
                      </a:r>
                      <a:r>
                        <a:rPr lang="ru-RU" sz="2400" b="1" i="1" dirty="0">
                          <a:latin typeface="Times New Roman"/>
                          <a:ea typeface="Times New Roman"/>
                        </a:rPr>
                        <a:t>правило </a:t>
                      </a:r>
                      <a:r>
                        <a:rPr lang="ru-RU" sz="2400" b="1" i="1" dirty="0" smtClean="0">
                          <a:latin typeface="Times New Roman"/>
                          <a:ea typeface="Times New Roman"/>
                        </a:rPr>
                        <a:t>орфоэпии  в слове?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0974" marR="10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0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ХОККЕЙ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говорим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как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</a:rPr>
                        <a:t>«Х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</a:rPr>
                        <a:t>КЕЙ»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10974" marR="1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СНОУБОРД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говорим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как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</a:rPr>
                        <a:t>«СНАУБОР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10974" marR="1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190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слове ударное  О  говорим 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«</a:t>
                      </a: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ГОРНЫЕ», «ГОНКИ»</a:t>
                      </a:r>
                      <a:endParaRPr lang="ru-RU" sz="2000" b="1" i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0974" marR="1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latin typeface="Times New Roman"/>
                          <a:ea typeface="Times New Roman"/>
                        </a:rPr>
                        <a:t>КёРЛИНГ</a:t>
                      </a:r>
                      <a:endParaRPr lang="ru-RU" sz="2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надо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говорить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2400" i="1" dirty="0" err="1" smtClean="0">
                          <a:latin typeface="Times New Roman"/>
                          <a:ea typeface="Times New Roman"/>
                        </a:rPr>
                        <a:t>кёрлин</a:t>
                      </a:r>
                      <a:r>
                        <a:rPr lang="ru-RU" sz="2400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</a:rPr>
                        <a:t>».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10974" marR="1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190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 слове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ХОККЕЙ 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два 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2000" dirty="0" err="1" smtClean="0">
                          <a:latin typeface="Times New Roman"/>
                          <a:ea typeface="Times New Roman"/>
                        </a:rPr>
                        <a:t>Ка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» 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говорим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как один: 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</a:rPr>
                        <a:t>«ХА-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</a:rPr>
                        <a:t>ЕЙ».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0974" marR="1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В слове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ТЕТЕРЕВ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в конце слова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надо говорить Ф: </a:t>
                      </a:r>
                      <a:r>
                        <a:rPr lang="ru-RU" sz="1800" i="1" dirty="0" smtClean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</a:rPr>
                        <a:t>ТЕТЕРЕ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Ф</a:t>
                      </a:r>
                      <a:r>
                        <a:rPr lang="ru-RU" sz="1800" i="1" dirty="0" smtClean="0">
                          <a:latin typeface="Times New Roman"/>
                          <a:ea typeface="Times New Roman"/>
                        </a:rPr>
                        <a:t>».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0974" marR="1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142852"/>
            <a:ext cx="7072362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ВИДЫ СПОРТА </a:t>
            </a:r>
          </a:p>
          <a:p>
            <a:pPr algn="ctr"/>
            <a:r>
              <a:rPr lang="ru-RU" sz="3200" dirty="0" smtClean="0"/>
              <a:t>Проверьте  знаки </a:t>
            </a:r>
            <a:endParaRPr lang="ru-RU" sz="32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1106092" y="3942580"/>
            <a:ext cx="152400" cy="133352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2474244" y="2502420"/>
            <a:ext cx="152400" cy="133352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2906292" y="3942580"/>
            <a:ext cx="152400" cy="133352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6146652" y="2502420"/>
            <a:ext cx="152400" cy="133352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6146652" y="3654548"/>
            <a:ext cx="152400" cy="133352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5858620" y="4878684"/>
            <a:ext cx="152400" cy="133352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051720" y="2564904"/>
            <a:ext cx="288032" cy="8384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436096" y="2636912"/>
            <a:ext cx="288032" cy="8384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763688" y="2564904"/>
            <a:ext cx="216024" cy="8384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092280" y="3789040"/>
            <a:ext cx="216024" cy="8384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444208" y="2636912"/>
            <a:ext cx="216024" cy="8384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804248" y="5013176"/>
            <a:ext cx="216024" cy="8384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979712" y="5013176"/>
            <a:ext cx="216024" cy="8384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00232" y="2214554"/>
            <a:ext cx="5286412" cy="160043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Отдых – зарядка</a:t>
            </a:r>
          </a:p>
          <a:p>
            <a:pPr algn="ctr"/>
            <a:r>
              <a:rPr lang="ru-RU" sz="5400" b="1" dirty="0" smtClean="0"/>
              <a:t>БУДЬ  ЗДОРОВ!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10500" t="20592" r="10733" b="47490"/>
          <a:stretch>
            <a:fillRect/>
          </a:stretch>
        </p:blipFill>
        <p:spPr bwMode="auto">
          <a:xfrm>
            <a:off x="285720" y="4000504"/>
            <a:ext cx="857256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0870" y="142852"/>
            <a:ext cx="4655774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Покажи  движения спортсменов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550070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горные  лыжи, лыжные гонки, </a:t>
            </a:r>
          </a:p>
          <a:p>
            <a:pPr algn="ctr"/>
            <a:r>
              <a:rPr lang="ru-RU" sz="2800" dirty="0" smtClean="0"/>
              <a:t> кёрлинг,  сноуборд,  хоккей</a:t>
            </a:r>
            <a:endParaRPr lang="ru-RU" sz="2800" dirty="0"/>
          </a:p>
        </p:txBody>
      </p:sp>
      <p:pic>
        <p:nvPicPr>
          <p:cNvPr id="5" name="Рисунок 4" descr="m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857365"/>
            <a:ext cx="350046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0870" y="142852"/>
            <a:ext cx="4655774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Покажи  движения спортсменов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550070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горные  лыжи, лыжные гонки, </a:t>
            </a:r>
          </a:p>
          <a:p>
            <a:pPr algn="ctr"/>
            <a:r>
              <a:rPr lang="ru-RU" sz="2800" dirty="0" smtClean="0"/>
              <a:t> кёрлинг,  сноуборд,  хоккей</a:t>
            </a:r>
            <a:endParaRPr lang="ru-RU" sz="2800" dirty="0"/>
          </a:p>
        </p:txBody>
      </p:sp>
      <p:pic>
        <p:nvPicPr>
          <p:cNvPr id="7" name="Рисунок 6" descr="D:\0 - 2014-15уч год Мазеина\Петя и Волк\ms-300x300 (3).png"/>
          <p:cNvPicPr/>
          <p:nvPr/>
        </p:nvPicPr>
        <p:blipFill>
          <a:blip r:embed="rId3" cstate="print"/>
          <a:srcRect l="6931" r="8317"/>
          <a:stretch>
            <a:fillRect/>
          </a:stretch>
        </p:blipFill>
        <p:spPr bwMode="auto">
          <a:xfrm>
            <a:off x="3515360" y="1857365"/>
            <a:ext cx="28425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0870" y="142852"/>
            <a:ext cx="4655774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Покажи  движения спортсменов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5500702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горные  лыжи, </a:t>
            </a:r>
            <a:r>
              <a:rPr lang="ru-RU" sz="3200" b="1" dirty="0" smtClean="0"/>
              <a:t>лыжные гонки</a:t>
            </a:r>
            <a:r>
              <a:rPr lang="ru-RU" sz="2800" dirty="0" smtClean="0"/>
              <a:t>, </a:t>
            </a:r>
          </a:p>
          <a:p>
            <a:pPr algn="ctr"/>
            <a:r>
              <a:rPr lang="ru-RU" sz="2800" dirty="0" smtClean="0"/>
              <a:t> кёрлинг,  сноуборд,  хоккей</a:t>
            </a:r>
            <a:endParaRPr lang="ru-RU" sz="2800" dirty="0"/>
          </a:p>
        </p:txBody>
      </p:sp>
      <p:pic>
        <p:nvPicPr>
          <p:cNvPr id="7" name="Рисунок 6" descr="ml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33761" y="1785926"/>
            <a:ext cx="306706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0870" y="142852"/>
            <a:ext cx="4655774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Встаньте. Покажите  движения спортсменов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550070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горные  лыжи, лыжные гонки, </a:t>
            </a:r>
          </a:p>
          <a:p>
            <a:pPr algn="ctr"/>
            <a:r>
              <a:rPr lang="ru-RU" sz="2800" dirty="0" smtClean="0"/>
              <a:t> кёрлинг,  сноуборд,  хоккей</a:t>
            </a:r>
            <a:endParaRPr lang="ru-RU" sz="2800" dirty="0"/>
          </a:p>
        </p:txBody>
      </p:sp>
      <p:pic>
        <p:nvPicPr>
          <p:cNvPr id="7" name="Рисунок 6" descr="m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785926"/>
            <a:ext cx="364333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0870" y="142852"/>
            <a:ext cx="4655774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Покажи  движения спортсменов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5500702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горные  лыжи</a:t>
            </a:r>
            <a:r>
              <a:rPr lang="ru-RU" sz="2800" dirty="0" smtClean="0"/>
              <a:t>, лыжные гонки, </a:t>
            </a:r>
          </a:p>
          <a:p>
            <a:pPr algn="ctr"/>
            <a:r>
              <a:rPr lang="ru-RU" sz="2800" dirty="0" smtClean="0"/>
              <a:t> кёрлинг,  сноуборд,  хоккей</a:t>
            </a:r>
            <a:endParaRPr lang="ru-RU" sz="2800" dirty="0"/>
          </a:p>
        </p:txBody>
      </p:sp>
      <p:pic>
        <p:nvPicPr>
          <p:cNvPr id="5" name="Рисунок 4" descr="mg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1643050"/>
            <a:ext cx="320041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357298"/>
            <a:ext cx="7061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C00000"/>
                </a:solidFill>
              </a:rPr>
              <a:t>Отдохнули?</a:t>
            </a:r>
          </a:p>
          <a:p>
            <a:pPr lvl="0" algn="ctr"/>
            <a:r>
              <a:rPr lang="ru-RU" sz="3600" b="1" dirty="0" smtClean="0">
                <a:solidFill>
                  <a:prstClr val="black"/>
                </a:solidFill>
              </a:rPr>
              <a:t>….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25003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Да, я отдохнул(а).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31432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C00000"/>
                </a:solidFill>
              </a:rPr>
              <a:t>Как вы себя чувствуете?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3786190"/>
            <a:ext cx="6742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ХОРОШО. // Я чу</a:t>
            </a:r>
            <a:r>
              <a:rPr lang="ru-RU" sz="2800" b="1" dirty="0" smtClean="0">
                <a:solidFill>
                  <a:srgbClr val="00B050"/>
                </a:solidFill>
              </a:rPr>
              <a:t>(</a:t>
            </a:r>
            <a:r>
              <a:rPr lang="ru-RU" sz="2800" b="1" dirty="0" smtClean="0">
                <a:solidFill>
                  <a:prstClr val="black"/>
                </a:solidFill>
              </a:rPr>
              <a:t>в</a:t>
            </a:r>
            <a:r>
              <a:rPr lang="ru-RU" sz="2800" b="1" dirty="0" smtClean="0">
                <a:solidFill>
                  <a:srgbClr val="00B050"/>
                </a:solidFill>
              </a:rPr>
              <a:t>)</a:t>
            </a:r>
            <a:r>
              <a:rPr lang="ru-RU" sz="2800" b="1" dirty="0" err="1" smtClean="0">
                <a:solidFill>
                  <a:prstClr val="black"/>
                </a:solidFill>
              </a:rPr>
              <a:t>ствую</a:t>
            </a:r>
            <a:r>
              <a:rPr lang="ru-RU" sz="2800" b="1" dirty="0" smtClean="0">
                <a:solidFill>
                  <a:prstClr val="black"/>
                </a:solidFill>
              </a:rPr>
              <a:t> себя хорошо!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357694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C00000"/>
                </a:solidFill>
              </a:rPr>
              <a:t> Вы  хотите  быть  похожими на  спортсменов?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643578"/>
            <a:ext cx="7000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</a:rPr>
              <a:t>Да! // Мы хотим быть такими же.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067944" y="1484784"/>
            <a:ext cx="216024" cy="8384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347864" y="1412776"/>
            <a:ext cx="216024" cy="8384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699792" y="4509120"/>
            <a:ext cx="216024" cy="8384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148064" y="4509120"/>
            <a:ext cx="216024" cy="8384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707904" y="5013176"/>
            <a:ext cx="216024" cy="8384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148064" y="5013176"/>
            <a:ext cx="216024" cy="8384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364088" y="5013176"/>
            <a:ext cx="216024" cy="8384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419872" y="5805264"/>
            <a:ext cx="216024" cy="8384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139952" y="3789040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076056" y="2492896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499992" y="2636912"/>
            <a:ext cx="216024" cy="8384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923928" y="2636912"/>
            <a:ext cx="216024" cy="8384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860032" y="1340768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452320" y="3789040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012160" y="5661248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860032" y="3140968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203848" y="4365104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860032" y="4869160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652120" y="4437112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851920" y="5589240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1000108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C00000"/>
                </a:solidFill>
              </a:rPr>
              <a:t>Какие спортсмены?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571612"/>
            <a:ext cx="67754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4400" b="1" dirty="0" smtClean="0">
                <a:solidFill>
                  <a:prstClr val="black"/>
                </a:solidFill>
              </a:rPr>
              <a:t>здоровые, сильные,  дружные, смелые,  умные</a:t>
            </a:r>
          </a:p>
          <a:p>
            <a:pPr lvl="0" algn="r"/>
            <a:r>
              <a:rPr lang="ru-RU" sz="4400" b="1" dirty="0" smtClean="0">
                <a:solidFill>
                  <a:prstClr val="black"/>
                </a:solidFill>
              </a:rPr>
              <a:t>работящие, лучшие, быстрые, ловкие, терпеливые, добрые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6215082"/>
            <a:ext cx="425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http://surdoserver.ru/#!surdo:word:govorit</a:t>
            </a:r>
            <a:endParaRPr lang="ru-RU" dirty="0"/>
          </a:p>
        </p:txBody>
      </p:sp>
      <p:pic>
        <p:nvPicPr>
          <p:cNvPr id="11266" name="Picture 2" descr="ET6D0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1428750" cy="1428750"/>
          </a:xfrm>
          <a:prstGeom prst="rect">
            <a:avLst/>
          </a:prstGeom>
          <a:noFill/>
        </p:spPr>
      </p:pic>
      <p:pic>
        <p:nvPicPr>
          <p:cNvPr id="11268" name="Picture 4" descr="ET6D29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057786"/>
            <a:ext cx="2143108" cy="1800214"/>
          </a:xfrm>
          <a:prstGeom prst="rect">
            <a:avLst/>
          </a:prstGeom>
          <a:noFill/>
        </p:spPr>
      </p:pic>
      <p:pic>
        <p:nvPicPr>
          <p:cNvPr id="8194" name="Picture 2" descr="_BNV29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356992"/>
            <a:ext cx="1916208" cy="1572206"/>
          </a:xfrm>
          <a:prstGeom prst="rect">
            <a:avLst/>
          </a:prstGeom>
          <a:noFill/>
        </p:spPr>
      </p:pic>
      <p:pic>
        <p:nvPicPr>
          <p:cNvPr id="8196" name="Picture 4" descr="_BNV96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14950"/>
            <a:ext cx="3487288" cy="1643050"/>
          </a:xfrm>
          <a:prstGeom prst="rect">
            <a:avLst/>
          </a:prstGeom>
          <a:noFill/>
        </p:spPr>
      </p:pic>
      <p:pic>
        <p:nvPicPr>
          <p:cNvPr id="8198" name="Picture 6" descr="LS3A3456"/>
          <p:cNvPicPr>
            <a:picLocks noChangeAspect="1" noChangeArrowheads="1"/>
          </p:cNvPicPr>
          <p:nvPr/>
        </p:nvPicPr>
        <p:blipFill>
          <a:blip r:embed="rId7" cstate="print"/>
          <a:srcRect l="12927"/>
          <a:stretch>
            <a:fillRect/>
          </a:stretch>
        </p:blipFill>
        <p:spPr bwMode="auto">
          <a:xfrm>
            <a:off x="4283968" y="5143512"/>
            <a:ext cx="1716792" cy="1714488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679026" y="3178570"/>
            <a:ext cx="142876" cy="72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831426" y="3330970"/>
            <a:ext cx="142876" cy="72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300192" y="1052736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851920" y="1052736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7020272" y="4293096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572000" y="3645024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948264" y="3717032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220072" y="4365104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876256" y="2348880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932040" y="2996952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876256" y="2996952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699792" y="2348880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220072" y="2276872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788024" y="1700808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516216" y="1628800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:\СУРДЛИМПИАДА 2015\логотип - тетерев-рук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1772816"/>
            <a:ext cx="4104456" cy="3316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1011222"/>
          </a:xfrm>
        </p:spPr>
        <p:txBody>
          <a:bodyPr/>
          <a:lstStyle/>
          <a:p>
            <a:pPr algn="l"/>
            <a:r>
              <a:rPr lang="ru-RU" sz="4000" b="1" i="1" dirty="0" smtClean="0">
                <a:solidFill>
                  <a:srgbClr val="C00000"/>
                </a:solidFill>
              </a:rPr>
              <a:t>ГОВОРИ  ХОРОШО!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57758"/>
          </a:xfrm>
        </p:spPr>
        <p:txBody>
          <a:bodyPr/>
          <a:lstStyle/>
          <a:p>
            <a:r>
              <a:rPr lang="ru-RU" dirty="0" smtClean="0"/>
              <a:t>С____ С____ С________</a:t>
            </a:r>
          </a:p>
          <a:p>
            <a:r>
              <a:rPr lang="ru-RU" dirty="0" smtClean="0"/>
              <a:t>СУ__ СУ__ СУ__</a:t>
            </a:r>
          </a:p>
          <a:p>
            <a:r>
              <a:rPr lang="ru-RU" dirty="0" smtClean="0"/>
              <a:t>СУРД</a:t>
            </a:r>
          </a:p>
          <a:p>
            <a:r>
              <a:rPr lang="ru-RU" dirty="0" smtClean="0"/>
              <a:t>СУРД –ЛИМ – ПИ –А -ДА</a:t>
            </a:r>
          </a:p>
          <a:p>
            <a:r>
              <a:rPr lang="ru-RU" dirty="0" smtClean="0"/>
              <a:t>СУРДЛИМПИАДА</a:t>
            </a:r>
          </a:p>
          <a:p>
            <a:r>
              <a:rPr lang="ru-RU" sz="3600" b="1" dirty="0" smtClean="0"/>
              <a:t>С-ПО-РТ</a:t>
            </a:r>
          </a:p>
          <a:p>
            <a:r>
              <a:rPr lang="ru-RU" sz="3600" b="1" dirty="0" smtClean="0"/>
              <a:t>СПОР-ТИВ-НЫЕ   ИГ-РЫ</a:t>
            </a:r>
          </a:p>
          <a:p>
            <a:r>
              <a:rPr lang="ru-RU" sz="3600" b="1" dirty="0" smtClean="0"/>
              <a:t>СПОРТ-С-МЕ-НЫ</a:t>
            </a:r>
            <a:r>
              <a:rPr lang="ru-RU" sz="3600" dirty="0" smtClean="0"/>
              <a:t>  - </a:t>
            </a:r>
            <a:r>
              <a:rPr lang="ru-RU" sz="3600" b="1" dirty="0" smtClean="0"/>
              <a:t>СПОРТСМЕНЫ</a:t>
            </a:r>
          </a:p>
          <a:p>
            <a:endParaRPr lang="ru-RU" dirty="0"/>
          </a:p>
        </p:txBody>
      </p:sp>
      <p:pic>
        <p:nvPicPr>
          <p:cNvPr id="4" name="Picture 6" descr="C:\Users\ДНС\Downloads\Microsoft.SkypeApp_kzf8qxf38zg5c!App\Мамон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0760" y="428604"/>
            <a:ext cx="2453876" cy="300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547664" y="3212976"/>
            <a:ext cx="288032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547664" y="2636912"/>
            <a:ext cx="288032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3266332" y="5526756"/>
            <a:ext cx="152400" cy="133352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547664" y="3789040"/>
            <a:ext cx="285752" cy="1588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547664" y="5661248"/>
            <a:ext cx="214314" cy="1588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148064" y="5661248"/>
            <a:ext cx="285752" cy="1588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75656" y="5013176"/>
            <a:ext cx="214314" cy="1588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1754164" y="4230612"/>
            <a:ext cx="152400" cy="133352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6506692" y="5526756"/>
            <a:ext cx="152400" cy="133352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3266332" y="3654548"/>
            <a:ext cx="152400" cy="133352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2546252" y="4878684"/>
            <a:ext cx="152400" cy="133352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915816" y="476672"/>
            <a:ext cx="285752" cy="1588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27584" y="476672"/>
            <a:ext cx="214314" cy="1588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475656" y="476672"/>
            <a:ext cx="214314" cy="1588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491880" y="476672"/>
            <a:ext cx="214314" cy="1588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427984" y="404664"/>
            <a:ext cx="144016" cy="144016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195736" y="404664"/>
            <a:ext cx="144016" cy="144016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1000108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C00000"/>
                </a:solidFill>
              </a:rPr>
              <a:t>Какие спортсмены?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571612"/>
            <a:ext cx="67754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4400" b="1" dirty="0" smtClean="0">
                <a:solidFill>
                  <a:prstClr val="black"/>
                </a:solidFill>
              </a:rPr>
              <a:t>здоровые, сильные,  дружные, смелые,  умные</a:t>
            </a:r>
          </a:p>
          <a:p>
            <a:pPr lvl="0" algn="r"/>
            <a:r>
              <a:rPr lang="ru-RU" sz="4400" b="1" dirty="0" smtClean="0">
                <a:solidFill>
                  <a:prstClr val="black"/>
                </a:solidFill>
              </a:rPr>
              <a:t>работящие, лучшие, быстрые, ловкие, терпеливые, добрые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6215082"/>
            <a:ext cx="425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http://surdoserver.ru/#!surdo:word:govorit</a:t>
            </a:r>
            <a:endParaRPr lang="ru-RU" dirty="0"/>
          </a:p>
        </p:txBody>
      </p:sp>
      <p:pic>
        <p:nvPicPr>
          <p:cNvPr id="11266" name="Picture 2" descr="ET6D0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1428750" cy="1428750"/>
          </a:xfrm>
          <a:prstGeom prst="rect">
            <a:avLst/>
          </a:prstGeom>
          <a:noFill/>
        </p:spPr>
      </p:pic>
      <p:pic>
        <p:nvPicPr>
          <p:cNvPr id="11268" name="Picture 4" descr="ET6D29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057786"/>
            <a:ext cx="2143108" cy="1800214"/>
          </a:xfrm>
          <a:prstGeom prst="rect">
            <a:avLst/>
          </a:prstGeom>
          <a:noFill/>
        </p:spPr>
      </p:pic>
      <p:pic>
        <p:nvPicPr>
          <p:cNvPr id="8194" name="Picture 2" descr="_BNV29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356992"/>
            <a:ext cx="1916208" cy="1572206"/>
          </a:xfrm>
          <a:prstGeom prst="rect">
            <a:avLst/>
          </a:prstGeom>
          <a:noFill/>
        </p:spPr>
      </p:pic>
      <p:pic>
        <p:nvPicPr>
          <p:cNvPr id="8196" name="Picture 4" descr="_BNV96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14950"/>
            <a:ext cx="3487288" cy="1643050"/>
          </a:xfrm>
          <a:prstGeom prst="rect">
            <a:avLst/>
          </a:prstGeom>
          <a:noFill/>
        </p:spPr>
      </p:pic>
      <p:pic>
        <p:nvPicPr>
          <p:cNvPr id="8198" name="Picture 6" descr="LS3A3456"/>
          <p:cNvPicPr>
            <a:picLocks noChangeAspect="1" noChangeArrowheads="1"/>
          </p:cNvPicPr>
          <p:nvPr/>
        </p:nvPicPr>
        <p:blipFill>
          <a:blip r:embed="rId7" cstate="print"/>
          <a:srcRect l="12927"/>
          <a:stretch>
            <a:fillRect/>
          </a:stretch>
        </p:blipFill>
        <p:spPr bwMode="auto">
          <a:xfrm>
            <a:off x="4283968" y="5143512"/>
            <a:ext cx="1716792" cy="1714488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679026" y="3178570"/>
            <a:ext cx="142876" cy="72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831426" y="3330970"/>
            <a:ext cx="142876" cy="72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300192" y="1052736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851920" y="1052736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7020272" y="4293096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572000" y="3645024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948264" y="3717032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220072" y="4365104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876256" y="2348880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932040" y="2996952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876256" y="2996952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699792" y="2348880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220072" y="2276872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788024" y="1700808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516216" y="1628800"/>
            <a:ext cx="72008" cy="15240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714488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0000"/>
                </a:solidFill>
              </a:rPr>
              <a:t>Какими</a:t>
            </a:r>
            <a:r>
              <a:rPr lang="ru-RU" sz="4400" b="1" dirty="0" smtClean="0">
                <a:solidFill>
                  <a:prstClr val="black"/>
                </a:solidFill>
              </a:rPr>
              <a:t>  </a:t>
            </a:r>
            <a:r>
              <a:rPr lang="ru-RU" sz="4400" b="1" dirty="0" smtClean="0">
                <a:solidFill>
                  <a:srgbClr val="FF0000"/>
                </a:solidFill>
              </a:rPr>
              <a:t>вы хотите  быть?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285992"/>
            <a:ext cx="70612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prstClr val="black"/>
                </a:solidFill>
              </a:rPr>
              <a:t>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3357562"/>
            <a:ext cx="785381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Я хочу быть сильным и здоровым!</a:t>
            </a:r>
          </a:p>
          <a:p>
            <a:r>
              <a:rPr lang="ru-RU" sz="4000" dirty="0" smtClean="0"/>
              <a:t>Я  хочу быть умным и  здоровым!</a:t>
            </a:r>
          </a:p>
          <a:p>
            <a:r>
              <a:rPr lang="ru-RU" sz="4000" dirty="0" smtClean="0"/>
              <a:t>Я хочу быть быстрой и ловкой!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714488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0000"/>
                </a:solidFill>
              </a:rPr>
              <a:t>Какой спорт тебе понравился?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285992"/>
            <a:ext cx="70612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prstClr val="black"/>
                </a:solidFill>
              </a:rPr>
              <a:t>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3284984"/>
            <a:ext cx="51539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Мне  понравился  ……..</a:t>
            </a:r>
          </a:p>
          <a:p>
            <a:endParaRPr lang="ru-RU" sz="40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10500" t="20592" r="10733" b="47490"/>
          <a:stretch>
            <a:fillRect/>
          </a:stretch>
        </p:blipFill>
        <p:spPr bwMode="auto">
          <a:xfrm>
            <a:off x="251520" y="4509120"/>
            <a:ext cx="857256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44824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</a:rPr>
              <a:t>Какому  спорту ты хочешь научиться?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140968"/>
            <a:ext cx="70612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prstClr val="black"/>
                </a:solidFill>
              </a:rPr>
              <a:t>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49080"/>
            <a:ext cx="51362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Я  хочу научиться </a:t>
            </a:r>
            <a:r>
              <a:rPr lang="ru-RU" sz="4000" dirty="0" smtClean="0"/>
              <a:t>……..</a:t>
            </a:r>
          </a:p>
          <a:p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3356992"/>
            <a:ext cx="3888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кёрлингу</a:t>
            </a:r>
          </a:p>
          <a:p>
            <a:r>
              <a:rPr lang="ru-RU" sz="3600" dirty="0" smtClean="0"/>
              <a:t>хоккею</a:t>
            </a:r>
          </a:p>
          <a:p>
            <a:r>
              <a:rPr lang="ru-RU" sz="3600" dirty="0" smtClean="0"/>
              <a:t>сноуборду</a:t>
            </a:r>
          </a:p>
          <a:p>
            <a:r>
              <a:rPr lang="ru-RU" sz="3600" dirty="0" smtClean="0"/>
              <a:t>горным  лыжам</a:t>
            </a:r>
          </a:p>
          <a:p>
            <a:r>
              <a:rPr lang="ru-RU" sz="3600" dirty="0" smtClean="0"/>
              <a:t>лыжным  гонкам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628800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</a:rPr>
              <a:t>Каким  спортом ты хочешь заниматься?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636912"/>
            <a:ext cx="70612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prstClr val="black"/>
                </a:solidFill>
              </a:rPr>
              <a:t>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212976"/>
            <a:ext cx="54848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Я  хочу заниматься </a:t>
            </a:r>
            <a:r>
              <a:rPr lang="ru-RU" sz="4000" dirty="0" smtClean="0"/>
              <a:t>……..</a:t>
            </a:r>
          </a:p>
          <a:p>
            <a:endParaRPr lang="ru-RU" sz="4000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10500" t="20592" r="10733" b="47490"/>
          <a:stretch>
            <a:fillRect/>
          </a:stretch>
        </p:blipFill>
        <p:spPr bwMode="auto">
          <a:xfrm>
            <a:off x="179512" y="4509120"/>
            <a:ext cx="857256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40152" y="2204864"/>
            <a:ext cx="3203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кёрлингом</a:t>
            </a:r>
          </a:p>
          <a:p>
            <a:r>
              <a:rPr lang="ru-RU" sz="2800" dirty="0" smtClean="0"/>
              <a:t>хоккеем</a:t>
            </a:r>
          </a:p>
          <a:p>
            <a:r>
              <a:rPr lang="ru-RU" sz="2800" dirty="0" smtClean="0"/>
              <a:t>сноубордом</a:t>
            </a:r>
          </a:p>
          <a:p>
            <a:r>
              <a:rPr lang="ru-RU" sz="2800" dirty="0" smtClean="0"/>
              <a:t>горными лыжами</a:t>
            </a:r>
          </a:p>
          <a:p>
            <a:r>
              <a:rPr lang="ru-RU" sz="2800" dirty="0" smtClean="0"/>
              <a:t>лыжными гонками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628800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0000"/>
                </a:solidFill>
              </a:rPr>
              <a:t>Зачем  тебе спорт?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285993"/>
            <a:ext cx="7061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….</a:t>
            </a:r>
            <a:endParaRPr lang="ru-RU" sz="4400" b="1" dirty="0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2708920"/>
            <a:ext cx="63553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Я  хочу заниматься спортом,</a:t>
            </a:r>
          </a:p>
          <a:p>
            <a:pPr algn="ctr"/>
            <a:r>
              <a:rPr lang="ru-RU" sz="4000" dirty="0" smtClean="0"/>
              <a:t> чтобы быть здоровым!</a:t>
            </a:r>
          </a:p>
          <a:p>
            <a:endParaRPr lang="ru-RU" sz="40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10500" t="20592" r="10733" b="47490"/>
          <a:stretch>
            <a:fillRect/>
          </a:stretch>
        </p:blipFill>
        <p:spPr bwMode="auto">
          <a:xfrm>
            <a:off x="251520" y="4221088"/>
            <a:ext cx="857256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 окончен!  Спасибо!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6" descr="C:\Users\ДНС\Downloads\Microsoft.SkypeApp_kzf8qxf38zg5c!App\Мамон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2" y="1142984"/>
            <a:ext cx="3040934" cy="372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29124" y="1714488"/>
            <a:ext cx="4714876" cy="44319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/>
              <a:t>ИНВЕНТАРЬ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</a:t>
            </a:r>
            <a:r>
              <a:rPr lang="ru-RU" sz="3200" dirty="0" smtClean="0"/>
              <a:t>КАМЕНЬ ГРАНИТНЫЙ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- ГОРНЫЕ ЛЫЖИ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200" dirty="0" smtClean="0"/>
              <a:t>СНОУБОРД – ДОСКА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200" dirty="0" smtClean="0"/>
              <a:t>  БЕГОВЫЕ ЛЫЖИ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200" dirty="0" smtClean="0"/>
              <a:t> КЛЮШКА, ШАЙБА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0"/>
            <a:ext cx="7072362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ВИДЫ СПОРТА и ИНВЕНТАРЬ</a:t>
            </a:r>
          </a:p>
          <a:p>
            <a:pPr algn="ctr"/>
            <a:r>
              <a:rPr lang="ru-RU" sz="3600" dirty="0" smtClean="0"/>
              <a:t>Соедините линиями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714488"/>
            <a:ext cx="3357586" cy="452431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/>
              <a:t>ВИД  СПОРТА </a:t>
            </a:r>
          </a:p>
          <a:p>
            <a:pPr algn="r">
              <a:lnSpc>
                <a:spcPct val="150000"/>
              </a:lnSpc>
            </a:pPr>
            <a:r>
              <a:rPr lang="ru-RU" sz="3200" dirty="0" smtClean="0"/>
              <a:t>ГОРНОЛЫЖНЫЙ</a:t>
            </a:r>
          </a:p>
          <a:p>
            <a:pPr algn="r">
              <a:lnSpc>
                <a:spcPct val="150000"/>
              </a:lnSpc>
            </a:pPr>
            <a:r>
              <a:rPr lang="ru-RU" sz="3200" dirty="0" smtClean="0"/>
              <a:t>КЁРЛИНГ</a:t>
            </a:r>
          </a:p>
          <a:p>
            <a:pPr algn="r">
              <a:lnSpc>
                <a:spcPct val="150000"/>
              </a:lnSpc>
            </a:pPr>
            <a:r>
              <a:rPr lang="ru-RU" sz="3200" dirty="0" smtClean="0"/>
              <a:t>ЛЫЖНЫЙ  СПОРТ</a:t>
            </a:r>
          </a:p>
          <a:p>
            <a:pPr algn="r">
              <a:lnSpc>
                <a:spcPct val="150000"/>
              </a:lnSpc>
            </a:pPr>
            <a:r>
              <a:rPr lang="ru-RU" sz="3200" dirty="0" smtClean="0"/>
              <a:t>ХОККЕЙ</a:t>
            </a:r>
          </a:p>
          <a:p>
            <a:pPr algn="r">
              <a:lnSpc>
                <a:spcPct val="150000"/>
              </a:lnSpc>
            </a:pPr>
            <a:r>
              <a:rPr lang="ru-RU" sz="3200" dirty="0" smtClean="0"/>
              <a:t>СНОУБОРДИНГ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6097" t="35843" r="1637" b="43614"/>
          <a:stretch>
            <a:fillRect/>
          </a:stretch>
        </p:blipFill>
        <p:spPr bwMode="auto">
          <a:xfrm>
            <a:off x="1428728" y="1214422"/>
            <a:ext cx="664373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785918" y="1357298"/>
            <a:ext cx="5786478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Сурдлимпийские игры</a:t>
            </a:r>
          </a:p>
          <a:p>
            <a:pPr algn="ctr"/>
            <a:r>
              <a:rPr lang="ru-RU" sz="2800" dirty="0" smtClean="0"/>
              <a:t>Медальный зачёт</a:t>
            </a:r>
            <a:endParaRPr lang="ru-RU" sz="2800" dirty="0"/>
          </a:p>
        </p:txBody>
      </p:sp>
      <p:pic>
        <p:nvPicPr>
          <p:cNvPr id="19" name="Содержимое 3" descr="C:\Users\1\Desktop\ugra2015-3-1024.jpg"/>
          <p:cNvPicPr>
            <a:picLocks/>
          </p:cNvPicPr>
          <p:nvPr/>
        </p:nvPicPr>
        <p:blipFill>
          <a:blip r:embed="rId4" cstate="print">
            <a:lum contrast="10000"/>
          </a:blip>
          <a:srcRect l="25546" t="77110" r="62005" b="5723"/>
          <a:stretch>
            <a:fillRect/>
          </a:stretch>
        </p:blipFill>
        <p:spPr bwMode="auto">
          <a:xfrm>
            <a:off x="4857752" y="5643578"/>
            <a:ext cx="92869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Содержимое 3" descr="C:\Users\1\Desktop\ugra2015-3-1024.jpg"/>
          <p:cNvPicPr>
            <a:picLocks/>
          </p:cNvPicPr>
          <p:nvPr/>
        </p:nvPicPr>
        <p:blipFill>
          <a:blip r:embed="rId4" cstate="print">
            <a:lum contrast="10000"/>
          </a:blip>
          <a:srcRect l="37996" t="77110" r="48598" b="5722"/>
          <a:stretch>
            <a:fillRect/>
          </a:stretch>
        </p:blipFill>
        <p:spPr bwMode="auto">
          <a:xfrm>
            <a:off x="5786446" y="5643578"/>
            <a:ext cx="10001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Содержимое 3" descr="C:\Users\1\Desktop\ugra2015-3-1024.jpg"/>
          <p:cNvPicPr>
            <a:picLocks/>
          </p:cNvPicPr>
          <p:nvPr/>
        </p:nvPicPr>
        <p:blipFill>
          <a:blip r:embed="rId4" cstate="print">
            <a:lum contrast="10000"/>
          </a:blip>
          <a:srcRect l="11182" t="77110" r="75411" b="5722"/>
          <a:stretch>
            <a:fillRect/>
          </a:stretch>
        </p:blipFill>
        <p:spPr bwMode="auto">
          <a:xfrm>
            <a:off x="3857620" y="5643578"/>
            <a:ext cx="10001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8860" y="142852"/>
            <a:ext cx="5072098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Сколько медалей выиграли наши спортсмены?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4040188" cy="855786"/>
          </a:xfrm>
          <a:solidFill>
            <a:schemeClr val="accent1">
              <a:alpha val="25000"/>
            </a:schemeClr>
          </a:solidFill>
        </p:spPr>
        <p:txBody>
          <a:bodyPr/>
          <a:lstStyle/>
          <a:p>
            <a:pPr algn="ctr"/>
            <a:r>
              <a:rPr lang="ru-RU" dirty="0"/>
              <a:t>КАКАЯ  ПТИЦА  НА  МЕДАЛЯХ?</a:t>
            </a:r>
          </a:p>
        </p:txBody>
      </p:sp>
      <p:pic>
        <p:nvPicPr>
          <p:cNvPr id="4" name="Содержимое 3" descr="C:\Users\1\Desktop\ugra2015-3-1024.jpg"/>
          <p:cNvPicPr>
            <a:picLocks noGrp="1"/>
          </p:cNvPicPr>
          <p:nvPr>
            <p:ph sz="half" idx="2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700808"/>
            <a:ext cx="4041775" cy="1008112"/>
          </a:xfrm>
          <a:solidFill>
            <a:schemeClr val="accent1">
              <a:alpha val="44000"/>
            </a:schemeClr>
          </a:solidFill>
        </p:spPr>
        <p:txBody>
          <a:bodyPr/>
          <a:lstStyle/>
          <a:p>
            <a:pPr algn="ctr"/>
            <a:r>
              <a:rPr lang="ru-RU" dirty="0"/>
              <a:t>МЕДАЛИ   </a:t>
            </a:r>
            <a:r>
              <a:rPr lang="ru-RU" dirty="0" smtClean="0"/>
              <a:t>СУРДЛИМПИАДЫ.</a:t>
            </a:r>
          </a:p>
          <a:p>
            <a:pPr algn="ctr"/>
            <a:r>
              <a:rPr lang="ru-RU" dirty="0" smtClean="0"/>
              <a:t>Какого они цвета?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2708" y="5983871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/>
              <a:t>ТЕТЕРЕВ</a:t>
            </a:r>
            <a:endParaRPr lang="ru-RU" sz="40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9374" y="5790804"/>
            <a:ext cx="1067196" cy="106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4041775" cy="171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12839" y="5724815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ЗОЛОТАЯ </a:t>
            </a:r>
          </a:p>
          <a:p>
            <a:r>
              <a:rPr lang="ru-RU" dirty="0"/>
              <a:t>МЕДАЛЬ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34469" y="5708149"/>
            <a:ext cx="1463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СЕРЕБРЯНАЯ </a:t>
            </a:r>
          </a:p>
          <a:p>
            <a:r>
              <a:rPr lang="ru-RU" dirty="0"/>
              <a:t>МЕДАЛЬ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64967" y="5759904"/>
            <a:ext cx="1383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БРОНЗОВАЯ </a:t>
            </a:r>
          </a:p>
          <a:p>
            <a:r>
              <a:rPr lang="ru-RU" dirty="0"/>
              <a:t>МЕДАЛЬ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1011222"/>
          </a:xfrm>
        </p:spPr>
        <p:txBody>
          <a:bodyPr/>
          <a:lstStyle/>
          <a:p>
            <a:pPr algn="l"/>
            <a:r>
              <a:rPr lang="ru-RU" sz="4000" i="1" dirty="0" smtClean="0">
                <a:solidFill>
                  <a:srgbClr val="FF0000"/>
                </a:solidFill>
              </a:rPr>
              <a:t>ГОВОРИ  ХОРОШО!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57758"/>
          </a:xfrm>
        </p:spPr>
        <p:txBody>
          <a:bodyPr/>
          <a:lstStyle/>
          <a:p>
            <a:r>
              <a:rPr lang="ru-RU" dirty="0" smtClean="0"/>
              <a:t>С____ С____ С________</a:t>
            </a:r>
          </a:p>
          <a:p>
            <a:r>
              <a:rPr lang="ru-RU" dirty="0" smtClean="0"/>
              <a:t>СУ__ СУ__ СУ__</a:t>
            </a:r>
          </a:p>
          <a:p>
            <a:r>
              <a:rPr lang="ru-RU" dirty="0" smtClean="0"/>
              <a:t>СУРД</a:t>
            </a:r>
          </a:p>
          <a:p>
            <a:r>
              <a:rPr lang="ru-RU" dirty="0" smtClean="0"/>
              <a:t>СУРД –ЛИМ – ПИ –А -ДА</a:t>
            </a:r>
          </a:p>
          <a:p>
            <a:r>
              <a:rPr lang="ru-RU" dirty="0" smtClean="0"/>
              <a:t>СУРДЛИМПИАДА</a:t>
            </a:r>
          </a:p>
          <a:p>
            <a:r>
              <a:rPr lang="ru-RU" sz="3600" b="1" dirty="0" smtClean="0"/>
              <a:t>Сурдлимпиада</a:t>
            </a:r>
            <a:r>
              <a:rPr lang="ru-RU" sz="3600" dirty="0" smtClean="0"/>
              <a:t> («Deaflympics»)  – спортивные соревнования людей с нарушениями слуха.</a:t>
            </a:r>
          </a:p>
          <a:p>
            <a:endParaRPr lang="ru-RU" dirty="0"/>
          </a:p>
        </p:txBody>
      </p:sp>
      <p:pic>
        <p:nvPicPr>
          <p:cNvPr id="4" name="Picture 6" descr="C:\Users\ДНС\Downloads\Microsoft.SkypeApp_kzf8qxf38zg5c!App\Мамон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0760" y="428604"/>
            <a:ext cx="2453876" cy="300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547664" y="3212976"/>
            <a:ext cx="288032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547664" y="2636912"/>
            <a:ext cx="288032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2258220" y="5454748"/>
            <a:ext cx="152400" cy="133352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547664" y="3789040"/>
            <a:ext cx="285752" cy="1588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491880" y="5013176"/>
            <a:ext cx="214314" cy="1588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16016" y="5013176"/>
            <a:ext cx="285752" cy="1588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03648" y="5013176"/>
            <a:ext cx="214314" cy="1588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7082756" y="4878684"/>
            <a:ext cx="152400" cy="133352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5210548" y="4878684"/>
            <a:ext cx="152400" cy="133352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3266332" y="3654548"/>
            <a:ext cx="152400" cy="133352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4202436" y="5454748"/>
            <a:ext cx="152400" cy="133352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2114204" y="4878684"/>
            <a:ext cx="152400" cy="133352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1874"/>
          </a:xfrm>
        </p:spPr>
        <p:txBody>
          <a:bodyPr/>
          <a:lstStyle/>
          <a:p>
            <a:r>
              <a:rPr lang="ru-RU" sz="2000" dirty="0"/>
              <a:t>Презентация, методические рекомендации и видеоролики  к урокам можно скачать на сайте  </a:t>
            </a:r>
            <a:r>
              <a:rPr lang="ru-RU" sz="2000" dirty="0">
                <a:hlinkClick r:id="rId2"/>
              </a:rPr>
              <a:t>http://ugra2015.com/ru/urok/</a:t>
            </a:r>
            <a:r>
              <a:rPr lang="ru-RU" sz="2000" dirty="0"/>
              <a:t>   в разделе "</a:t>
            </a:r>
            <a:r>
              <a:rPr lang="ru-RU" sz="2000" dirty="0" err="1"/>
              <a:t>Сурдлимпийский</a:t>
            </a:r>
            <a:r>
              <a:rPr lang="ru-RU" sz="2000" dirty="0"/>
              <a:t> урок".</a:t>
            </a:r>
          </a:p>
          <a:p>
            <a:r>
              <a:rPr lang="ru-RU" sz="2000" dirty="0" smtClean="0">
                <a:hlinkClick r:id="rId3"/>
              </a:rPr>
              <a:t>  </a:t>
            </a:r>
            <a:r>
              <a:rPr lang="ru-RU" sz="2000" dirty="0" smtClean="0">
                <a:hlinkClick r:id="rId3"/>
              </a:rPr>
              <a:t>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://ugra2015.com/ru/talismany-igr</a:t>
            </a:r>
            <a:r>
              <a:rPr lang="en-US" sz="2000" dirty="0" smtClean="0">
                <a:hlinkClick r:id="rId3"/>
              </a:rPr>
              <a:t>/</a:t>
            </a:r>
            <a:r>
              <a:rPr lang="ru-RU" sz="2000" dirty="0" smtClean="0"/>
              <a:t> </a:t>
            </a:r>
            <a:r>
              <a:rPr lang="ru-RU" sz="2000" dirty="0" smtClean="0"/>
              <a:t> талисман </a:t>
            </a:r>
            <a:r>
              <a:rPr lang="ru-RU" sz="2000" dirty="0" err="1" smtClean="0"/>
              <a:t>сурдлимпийских</a:t>
            </a:r>
            <a:r>
              <a:rPr lang="ru-RU" sz="2000" dirty="0" smtClean="0"/>
              <a:t> игр</a:t>
            </a:r>
            <a:endParaRPr lang="ru-RU" sz="2000" dirty="0" smtClean="0"/>
          </a:p>
          <a:p>
            <a:r>
              <a:rPr lang="ru-RU" sz="2000" dirty="0" err="1" smtClean="0"/>
              <a:t>Сурдлимпийские</a:t>
            </a:r>
            <a:r>
              <a:rPr lang="ru-RU" sz="2000" dirty="0" smtClean="0"/>
              <a:t> уроки </a:t>
            </a:r>
            <a:r>
              <a:rPr lang="en-US" sz="2000" dirty="0">
                <a:hlinkClick r:id="rId4"/>
              </a:rPr>
              <a:t>http://www.ugra-tv.ru/news/society/i_v_bolshikh_gorodakh_i_v_malenkikh_poselkakh_segodnya_proshli_surdlimpiyskie_uroki_dlya_shkolnikov</a:t>
            </a:r>
            <a:r>
              <a:rPr lang="en-US" sz="2000" dirty="0" smtClean="0">
                <a:hlinkClick r:id="rId4"/>
              </a:rPr>
              <a:t>/</a:t>
            </a:r>
            <a:endParaRPr lang="ru-RU" sz="2000" dirty="0" smtClean="0"/>
          </a:p>
          <a:p>
            <a:r>
              <a:rPr lang="ru-RU" sz="2000" dirty="0" smtClean="0"/>
              <a:t>Шаблон презентации </a:t>
            </a:r>
            <a:r>
              <a:rPr lang="en-US" sz="2000" dirty="0">
                <a:hlinkClick r:id="rId5"/>
              </a:rPr>
              <a:t>http://ugra2015.com/ru/prezentatsiya</a:t>
            </a:r>
            <a:r>
              <a:rPr lang="en-US" sz="2000" dirty="0" smtClean="0">
                <a:hlinkClick r:id="rId5"/>
              </a:rPr>
              <a:t>/</a:t>
            </a:r>
            <a:endParaRPr lang="ru-RU" sz="20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548680"/>
            <a:ext cx="4824536" cy="6984776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27784" y="692696"/>
            <a:ext cx="4824536" cy="1328023"/>
          </a:xfrm>
          <a:prstGeom prst="roundRect">
            <a:avLst/>
          </a:prstGeom>
          <a:noFill/>
          <a:effectLst>
            <a:softEdge rad="6350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Сурдлимпиада – событие мирового масштаба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3076" name="Picture 4" descr="C:\Users\ДНС\Downloads\Microsoft.SkypeApp_kzf8qxf38zg5c!App\Карта Росси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469900"/>
            <a:ext cx="70548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ДНС\Downloads\Microsoft.SkypeApp_kzf8qxf38zg5c!App\Карта Росси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060">
            <a:off x="-957263" y="-587375"/>
            <a:ext cx="10406063" cy="775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ДНС\Downloads\Microsoft.SkypeApp_kzf8qxf38zg5c!App\Карта Мира с Россиеи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036638"/>
            <a:ext cx="8582025" cy="60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1577834"/>
            <a:ext cx="59908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glow rad="368300">
                    <a:schemeClr val="bg1">
                      <a:alpha val="75000"/>
                    </a:schemeClr>
                  </a:glow>
                </a:effectLst>
                <a:latin typeface="+mn-lt"/>
                <a:cs typeface="+mn-cs"/>
              </a:rPr>
              <a:t>В 2015 году с 28 марта по 5 апреля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glow rad="368300">
                    <a:schemeClr val="bg1">
                      <a:alpha val="75000"/>
                    </a:schemeClr>
                  </a:glow>
                </a:effectLst>
                <a:latin typeface="+mn-lt"/>
                <a:cs typeface="+mn-cs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glow rad="368300">
                    <a:schemeClr val="bg1">
                      <a:alpha val="75000"/>
                    </a:schemeClr>
                  </a:glow>
                </a:effectLst>
                <a:latin typeface="+mn-lt"/>
                <a:cs typeface="+mn-cs"/>
              </a:rPr>
              <a:t> в Ханты-Мансийске и Магнитогорске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glow rad="368300">
                    <a:schemeClr val="bg1">
                      <a:alpha val="75000"/>
                    </a:schemeClr>
                  </a:glow>
                </a:effectLst>
                <a:latin typeface="+mn-lt"/>
                <a:cs typeface="+mn-cs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glow rad="368300">
                    <a:schemeClr val="bg1">
                      <a:alpha val="75000"/>
                    </a:schemeClr>
                  </a:glow>
                </a:effectLst>
                <a:latin typeface="+mn-lt"/>
                <a:cs typeface="+mn-cs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glow rad="368300">
                    <a:schemeClr val="bg1">
                      <a:alpha val="75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68300">
                    <a:schemeClr val="bg1">
                      <a:alpha val="75000"/>
                    </a:schemeClr>
                  </a:glow>
                </a:effectLst>
                <a:latin typeface="+mn-lt"/>
                <a:cs typeface="+mn-cs"/>
              </a:rPr>
              <a:t>прошли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glow rad="368300">
                    <a:schemeClr val="bg1">
                      <a:alpha val="75000"/>
                    </a:schemeClr>
                  </a:glow>
                </a:effectLst>
                <a:latin typeface="+mn-lt"/>
                <a:cs typeface="+mn-cs"/>
              </a:rPr>
              <a:t>XVIII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glow rad="368300">
                    <a:schemeClr val="bg1">
                      <a:alpha val="75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effectLst>
                  <a:glow rad="368300">
                    <a:schemeClr val="bg1">
                      <a:alpha val="75000"/>
                    </a:schemeClr>
                  </a:glow>
                </a:effectLst>
                <a:latin typeface="+mn-lt"/>
                <a:cs typeface="+mn-cs"/>
              </a:rPr>
              <a:t>Сурдлимпийские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glow rad="368300">
                    <a:schemeClr val="bg1">
                      <a:alpha val="75000"/>
                    </a:schemeClr>
                  </a:glow>
                </a:effectLst>
                <a:latin typeface="+mn-lt"/>
                <a:cs typeface="+mn-cs"/>
              </a:rPr>
              <a:t> игры 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glow rad="368300">
                  <a:schemeClr val="bg1">
                    <a:alpha val="75000"/>
                  </a:schemeClr>
                </a:glow>
              </a:effectLst>
              <a:latin typeface="+mn-lt"/>
              <a:cs typeface="+mn-cs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-1301750" y="3444875"/>
            <a:ext cx="7067550" cy="1144588"/>
            <a:chOff x="-1302265" y="3445486"/>
            <a:chExt cx="7068010" cy="1144353"/>
          </a:xfrm>
        </p:grpSpPr>
        <p:sp>
          <p:nvSpPr>
            <p:cNvPr id="12" name="TextBox 11"/>
            <p:cNvSpPr txBox="1"/>
            <p:nvPr/>
          </p:nvSpPr>
          <p:spPr>
            <a:xfrm>
              <a:off x="467544" y="3445486"/>
              <a:ext cx="529820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chemeClr val="accent2"/>
                  </a:solidFill>
                  <a:effectLst>
                    <a:glow rad="228600">
                      <a:schemeClr val="bg1"/>
                    </a:glow>
                  </a:effectLst>
                  <a:latin typeface="+mn-lt"/>
                  <a:cs typeface="+mn-cs"/>
                </a:rPr>
                <a:t>Ханты-Мансийск</a:t>
              </a:r>
              <a:endPara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glow rad="228600">
                    <a:schemeClr val="bg1"/>
                  </a:glow>
                </a:effectLst>
                <a:latin typeface="+mn-lt"/>
                <a:cs typeface="+mn-cs"/>
              </a:endParaRPr>
            </a:p>
          </p:txBody>
        </p:sp>
        <p:sp>
          <p:nvSpPr>
            <p:cNvPr id="3" name="Овал 2"/>
            <p:cNvSpPr/>
            <p:nvPr/>
          </p:nvSpPr>
          <p:spPr>
            <a:xfrm>
              <a:off x="2411140" y="3737526"/>
              <a:ext cx="215914" cy="21585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302265" y="4005064"/>
              <a:ext cx="5298201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chemeClr val="accent2"/>
                  </a:solidFill>
                  <a:effectLst>
                    <a:glow rad="228600">
                      <a:schemeClr val="bg1"/>
                    </a:glow>
                  </a:effectLst>
                  <a:latin typeface="+mn-lt"/>
                  <a:cs typeface="+mn-cs"/>
                </a:rPr>
                <a:t>Магнитогорск</a:t>
              </a:r>
              <a:endPara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effectLst>
                  <a:glow rad="228600">
                    <a:schemeClr val="bg1"/>
                  </a:glow>
                </a:effectLst>
                <a:latin typeface="+mn-lt"/>
                <a:cs typeface="+mn-cs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1187097" y="4261293"/>
              <a:ext cx="215914" cy="21585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00100" y="857232"/>
            <a:ext cx="771530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ГДЕ  БЫЛИ  СУРДЛИМПИЙСКИЕ  ИГРЫ?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273225"/>
            <a:ext cx="485775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КАКИЕ  ПО  </a:t>
            </a:r>
            <a:r>
              <a:rPr lang="ru-RU" sz="3200" b="1" dirty="0" err="1" smtClean="0"/>
              <a:t>СЧёТУ</a:t>
            </a:r>
            <a:r>
              <a:rPr lang="ru-RU" sz="3200" b="1" dirty="0" smtClean="0"/>
              <a:t>  ИГРЫ?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86314" y="6273224"/>
            <a:ext cx="435768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-ВОСЕМНАДЦАТЫЕ  ИГРЫ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3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6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6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1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midova\Pictures\Desktop\флаг росс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" y="15133"/>
            <a:ext cx="9141439" cy="68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85784" y="785794"/>
            <a:ext cx="968456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r>
              <a:rPr lang="ru-RU" sz="5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РОССИЯ –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r>
              <a:rPr lang="ru-RU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первая страна, которая </a:t>
            </a:r>
          </a:p>
          <a:p>
            <a:pPr algn="ctr"/>
            <a:r>
              <a:rPr lang="ru-RU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приняла  три  белые </a:t>
            </a:r>
            <a:r>
              <a:rPr lang="ru-RU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О</a:t>
            </a:r>
            <a:r>
              <a:rPr lang="ru-RU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лимпиады</a:t>
            </a:r>
            <a:endParaRPr lang="ru-RU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ДНС\Desktop\Презентация\СУРДО\Медаль СУРДОолимпийских игр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4033838"/>
            <a:ext cx="117951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ДНС\Downloads\Microsoft.SkypeApp_kzf8qxf38zg5c!App\logo_sochi_2014_olimpiada_Abali.ru [преобразованный].eps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2683090"/>
            <a:ext cx="3071834" cy="139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ДНС\Downloads\Microsoft.SkypeApp_kzf8qxf38zg5c!App\300px-IPC_logo_(2004)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214554"/>
            <a:ext cx="2352667" cy="17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:\Users\ДНС\Desktop\Презентация\СУРДО\Солнышко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2143116"/>
            <a:ext cx="2598737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ДНС\Desktop\Презентация\СУРДО\Медаль СУРДОолимпийских игр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4106863"/>
            <a:ext cx="11795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ДНС\Desktop\Презентация\СУРДО\Медаль СУРДОолимпийских игр 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209382" y="4077072"/>
            <a:ext cx="1179042" cy="1338964"/>
          </a:xfrm>
          <a:prstGeom prst="rect">
            <a:avLst/>
          </a:prstGeom>
          <a:noFill/>
          <a:extLst/>
        </p:spPr>
      </p:pic>
      <p:sp>
        <p:nvSpPr>
          <p:cNvPr id="10" name="TextBox 9"/>
          <p:cNvSpPr txBox="1"/>
          <p:nvPr/>
        </p:nvSpPr>
        <p:spPr>
          <a:xfrm>
            <a:off x="251520" y="5589240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ОЛИМПИАДА</a:t>
            </a:r>
          </a:p>
          <a:p>
            <a:pPr algn="ctr"/>
            <a:r>
              <a:rPr lang="ru-RU" sz="2800" b="1" dirty="0" smtClean="0"/>
              <a:t>2014г.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5661248"/>
            <a:ext cx="3000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ПАРАЛИМПИАДА</a:t>
            </a:r>
          </a:p>
          <a:p>
            <a:pPr algn="ctr"/>
            <a:r>
              <a:rPr lang="ru-RU" sz="2800" b="1" dirty="0" smtClean="0"/>
              <a:t>2014г.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72166" y="5733256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СУРДЛИМПИАДА</a:t>
            </a:r>
          </a:p>
          <a:p>
            <a:pPr algn="ctr"/>
            <a:r>
              <a:rPr lang="ru-RU" sz="2800" b="1" dirty="0" smtClean="0"/>
              <a:t>2015г.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00100" y="1500174"/>
            <a:ext cx="771530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КАКИЕ </a:t>
            </a:r>
            <a:r>
              <a:rPr lang="ru-RU" sz="3600" b="1" dirty="0" smtClean="0"/>
              <a:t> </a:t>
            </a:r>
            <a:r>
              <a:rPr lang="ru-RU" sz="3200" b="1" dirty="0" smtClean="0"/>
              <a:t>ТРИ</a:t>
            </a:r>
            <a:r>
              <a:rPr lang="ru-RU" sz="3600" b="1" dirty="0" smtClean="0"/>
              <a:t>  </a:t>
            </a:r>
            <a:r>
              <a:rPr lang="ru-RU" sz="3200" b="1" dirty="0" smtClean="0"/>
              <a:t>ИГРЫ  БЫЛИ  В РОССИИ?</a:t>
            </a:r>
            <a:endParaRPr lang="ru-RU" sz="32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1867223" y="5557713"/>
            <a:ext cx="142876" cy="61914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5138540" y="5598764"/>
            <a:ext cx="152400" cy="133352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8306892" y="5670772"/>
            <a:ext cx="152400" cy="133352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3528" y="5589240"/>
            <a:ext cx="214314" cy="1588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804248" y="5805264"/>
            <a:ext cx="214314" cy="1588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3.61111E-6 -0.04629 C -3.61111E-6 -0.06667 -0.09132 -0.0919 -0.16545 -0.0919 L -0.33073 -0.0919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06909 -0.0847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19653E-6 L 0.29636 -0.0809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9" y="-404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0870" y="142852"/>
            <a:ext cx="4655774" cy="13234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ВИДЫ СПОРТА. </a:t>
            </a:r>
          </a:p>
          <a:p>
            <a:pPr algn="ctr"/>
            <a:r>
              <a:rPr lang="ru-RU" sz="4000" dirty="0" smtClean="0"/>
              <a:t>Послушайте !</a:t>
            </a:r>
            <a:endParaRPr lang="ru-RU" sz="40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10500" t="20592" r="10733" b="47490"/>
          <a:stretch>
            <a:fillRect/>
          </a:stretch>
        </p:blipFill>
        <p:spPr bwMode="auto">
          <a:xfrm>
            <a:off x="357158" y="1714488"/>
            <a:ext cx="842968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596" y="550070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горные  лыжи, лыжные гонки, </a:t>
            </a:r>
          </a:p>
          <a:p>
            <a:pPr algn="ctr"/>
            <a:r>
              <a:rPr lang="ru-RU" sz="2800" dirty="0" smtClean="0"/>
              <a:t> кёрлинг,  сноуборд,  хоккей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0870" y="142852"/>
            <a:ext cx="4655774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ВИДЫ СПОРТА. </a:t>
            </a:r>
          </a:p>
          <a:p>
            <a:pPr algn="ctr"/>
            <a:r>
              <a:rPr lang="ru-RU" sz="3200" dirty="0" smtClean="0"/>
              <a:t>Поставьте  знаки ударения и орфоэпии.</a:t>
            </a:r>
            <a:endParaRPr lang="ru-RU" sz="32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10500" t="20592" r="10733" b="47490"/>
          <a:stretch>
            <a:fillRect/>
          </a:stretch>
        </p:blipFill>
        <p:spPr bwMode="auto">
          <a:xfrm>
            <a:off x="357158" y="1714488"/>
            <a:ext cx="842968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596" y="5000636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/>
              <a:t>горные  лыжи, лыжные гонки, 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/>
              <a:t> кёрлинг,  сноуборд,  хоккей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795466"/>
          <a:ext cx="8715436" cy="4318004"/>
        </p:xfrm>
        <a:graphic>
          <a:graphicData uri="http://schemas.openxmlformats.org/drawingml/2006/table">
            <a:tbl>
              <a:tblPr/>
              <a:tblGrid>
                <a:gridCol w="3976162"/>
                <a:gridCol w="4739274"/>
              </a:tblGrid>
              <a:tr h="5705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ea typeface="Times New Roman"/>
                        </a:rPr>
                        <a:t> Отвечай</a:t>
                      </a:r>
                      <a:r>
                        <a:rPr lang="ru-RU" sz="2400" b="1" i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i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i="1" dirty="0">
                          <a:latin typeface="Times New Roman"/>
                          <a:ea typeface="Times New Roman"/>
                        </a:rPr>
                        <a:t>по образцу: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0974" marR="10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0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 слове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…………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ударение на Е, поэтому безударное О 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говорим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как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А: 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</a:rPr>
                        <a:t>«……………».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10974" marR="1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 слове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…………………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звонкий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Д в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</a:rPr>
                        <a:t> конце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слова 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говорим как глухой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Т: 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</a:rPr>
                        <a:t>«……………………..».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10974" marR="1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1902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В слове ……………….  два  «</a:t>
                      </a:r>
                      <a:r>
                        <a:rPr lang="ru-RU" sz="2000" dirty="0" err="1" smtClean="0">
                          <a:latin typeface="Times New Roman"/>
                          <a:ea typeface="Times New Roman"/>
                        </a:rPr>
                        <a:t>Ка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»  говорим как один: 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</a:rPr>
                        <a:t>«…………….».</a:t>
                      </a:r>
                      <a:endParaRPr lang="ru-RU" sz="1600" i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0974" marR="1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 слове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……………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 конце слова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Г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надо говорить как  К: 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………….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</a:rPr>
                        <a:t>».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10974" marR="1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190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В слове ………………… ударение на О, поэтому  О говорим как О: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</a:rPr>
                        <a:t>«………………………».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10974" marR="1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В слове ТЕТЕРЕВ в конце слова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надо говорить Ф: 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ТЕТЕРЕ</a:t>
                      </a:r>
                      <a:r>
                        <a:rPr lang="ru-RU" sz="2400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Ф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</a:rPr>
                        <a:t>».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0974" marR="109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4282" y="142852"/>
            <a:ext cx="7072362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ВИДЫ СПОРТА </a:t>
            </a:r>
          </a:p>
          <a:p>
            <a:pPr algn="ctr"/>
            <a:r>
              <a:rPr lang="ru-RU" sz="3200" dirty="0" smtClean="0"/>
              <a:t>Проверьте  знаки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2179</TotalTime>
  <Words>811</Words>
  <Application>Microsoft Office PowerPoint</Application>
  <PresentationFormat>Экран (4:3)</PresentationFormat>
  <Paragraphs>182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ГОВОРИ  ХОРОШО!</vt:lpstr>
      <vt:lpstr>ГОВОРИ  ХОРОШО!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 окончен!  Спасибо! </vt:lpstr>
      <vt:lpstr>Презентация PowerPoint</vt:lpstr>
      <vt:lpstr>Презентация PowerPoint</vt:lpstr>
      <vt:lpstr>Презентация PowerPoint</vt:lpstr>
      <vt:lpstr>Ресурсы занятия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Сборная Югры</dc:title>
  <dc:creator>Fouxtrot</dc:creator>
  <cp:lastModifiedBy>Оля</cp:lastModifiedBy>
  <cp:revision>206</cp:revision>
  <dcterms:created xsi:type="dcterms:W3CDTF">2014-12-10T15:44:46Z</dcterms:created>
  <dcterms:modified xsi:type="dcterms:W3CDTF">2015-06-22T06:51:28Z</dcterms:modified>
</cp:coreProperties>
</file>