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80" r:id="rId4"/>
    <p:sldId id="275" r:id="rId5"/>
    <p:sldId id="274" r:id="rId6"/>
    <p:sldId id="279" r:id="rId7"/>
    <p:sldId id="263" r:id="rId8"/>
    <p:sldId id="281" r:id="rId9"/>
    <p:sldId id="282" r:id="rId10"/>
    <p:sldId id="262" r:id="rId11"/>
    <p:sldId id="283" r:id="rId12"/>
    <p:sldId id="286" r:id="rId13"/>
    <p:sldId id="287" r:id="rId14"/>
    <p:sldId id="288" r:id="rId15"/>
    <p:sldId id="289" r:id="rId16"/>
    <p:sldId id="284" r:id="rId17"/>
    <p:sldId id="290" r:id="rId18"/>
    <p:sldId id="291" r:id="rId19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430" autoAdjust="0"/>
  </p:normalViewPr>
  <p:slideViewPr>
    <p:cSldViewPr>
      <p:cViewPr varScale="1">
        <p:scale>
          <a:sx n="87" d="100"/>
          <a:sy n="87" d="100"/>
        </p:scale>
        <p:origin x="139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1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E5ADF-00CC-45D7-945E-E5316865AF9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07D58D-B7F1-498A-A01F-531149C4E448}">
      <dgm:prSet phldrT="[Text]" custT="1"/>
      <dgm:spPr/>
      <dgm:t>
        <a:bodyPr/>
        <a:lstStyle/>
        <a:p>
          <a:pPr algn="ctr"/>
          <a:r>
            <a:rPr lang="ru-RU" sz="1800" dirty="0" smtClean="0"/>
            <a:t>Звуковое</a:t>
          </a:r>
          <a:r>
            <a:rPr lang="ru-RU" sz="1800" baseline="0" dirty="0" smtClean="0"/>
            <a:t> явление</a:t>
          </a:r>
          <a:endParaRPr lang="de-DE" sz="1800" dirty="0"/>
        </a:p>
      </dgm:t>
    </dgm:pt>
    <dgm:pt modelId="{CA556FC2-1286-4BB2-B51F-E7FB00439D97}" type="parTrans" cxnId="{F7BAB5AD-52E6-402A-8006-70AA8F7172F4}">
      <dgm:prSet/>
      <dgm:spPr/>
      <dgm:t>
        <a:bodyPr/>
        <a:lstStyle/>
        <a:p>
          <a:endParaRPr lang="de-DE"/>
        </a:p>
      </dgm:t>
    </dgm:pt>
    <dgm:pt modelId="{7D1D8642-3F4C-441C-954E-67EF3B9E56B2}" type="sibTrans" cxnId="{F7BAB5AD-52E6-402A-8006-70AA8F7172F4}">
      <dgm:prSet/>
      <dgm:spPr/>
      <dgm:t>
        <a:bodyPr/>
        <a:lstStyle/>
        <a:p>
          <a:endParaRPr lang="de-DE"/>
        </a:p>
      </dgm:t>
    </dgm:pt>
    <dgm:pt modelId="{B5EAD96A-947E-45B9-86C3-E0BB347B310E}">
      <dgm:prSet phldrT="[Text]" custT="1"/>
      <dgm:spPr/>
      <dgm:t>
        <a:bodyPr/>
        <a:lstStyle/>
        <a:p>
          <a:r>
            <a:rPr lang="ru-RU" sz="1800" dirty="0" smtClean="0"/>
            <a:t>частота</a:t>
          </a:r>
          <a:endParaRPr lang="de-DE" sz="1800" dirty="0"/>
        </a:p>
      </dgm:t>
    </dgm:pt>
    <dgm:pt modelId="{2ADCF38B-4A87-47E6-98C8-FC20F4786B9C}" type="parTrans" cxnId="{7F165DBB-7871-4CBC-BAF3-BC38CB762730}">
      <dgm:prSet/>
      <dgm:spPr/>
      <dgm:t>
        <a:bodyPr/>
        <a:lstStyle/>
        <a:p>
          <a:endParaRPr lang="de-DE"/>
        </a:p>
      </dgm:t>
    </dgm:pt>
    <dgm:pt modelId="{2F9FC60B-9CEB-4E62-A03C-38F2A24A68CD}" type="sibTrans" cxnId="{7F165DBB-7871-4CBC-BAF3-BC38CB762730}">
      <dgm:prSet/>
      <dgm:spPr/>
      <dgm:t>
        <a:bodyPr/>
        <a:lstStyle/>
        <a:p>
          <a:endParaRPr lang="de-DE"/>
        </a:p>
      </dgm:t>
    </dgm:pt>
    <dgm:pt modelId="{71C40A32-169C-4148-B82A-58A440E8549C}">
      <dgm:prSet phldrT="[Text]"/>
      <dgm:spPr/>
      <dgm:t>
        <a:bodyPr/>
        <a:lstStyle/>
        <a:p>
          <a:r>
            <a:rPr lang="ru-RU" b="1" dirty="0" smtClean="0"/>
            <a:t>Шум может быть различного качества</a:t>
          </a:r>
          <a:endParaRPr lang="de-DE" b="1" dirty="0"/>
        </a:p>
      </dgm:t>
    </dgm:pt>
    <dgm:pt modelId="{1C68FF5A-9030-4F74-A330-792DCC8C7344}" type="parTrans" cxnId="{9B8584CF-BD15-405C-AF2B-16CE9B87ECC1}">
      <dgm:prSet/>
      <dgm:spPr/>
      <dgm:t>
        <a:bodyPr/>
        <a:lstStyle/>
        <a:p>
          <a:endParaRPr lang="de-DE"/>
        </a:p>
      </dgm:t>
    </dgm:pt>
    <dgm:pt modelId="{AD826632-CAA0-44BF-9D55-D7E7EC5ED6EF}" type="sibTrans" cxnId="{9B8584CF-BD15-405C-AF2B-16CE9B87ECC1}">
      <dgm:prSet/>
      <dgm:spPr/>
      <dgm:t>
        <a:bodyPr/>
        <a:lstStyle/>
        <a:p>
          <a:endParaRPr lang="de-DE"/>
        </a:p>
      </dgm:t>
    </dgm:pt>
    <dgm:pt modelId="{4C2F57EA-6B2A-4543-A64D-5BB14AC146A2}">
      <dgm:prSet phldrT="[Text]" custT="1"/>
      <dgm:spPr/>
      <dgm:t>
        <a:bodyPr/>
        <a:lstStyle/>
        <a:p>
          <a:r>
            <a:rPr lang="ru-RU" sz="1800" b="1" dirty="0" smtClean="0"/>
            <a:t>Влияние громкого шума приводит к болезни</a:t>
          </a:r>
          <a:endParaRPr lang="de-DE" sz="1800" b="1" dirty="0"/>
        </a:p>
      </dgm:t>
    </dgm:pt>
    <dgm:pt modelId="{70652EC7-6935-4ACD-8C00-78B80FD3A0DE}" type="sibTrans" cxnId="{6071F3E7-A88A-4D81-87D7-6930645423A5}">
      <dgm:prSet/>
      <dgm:spPr/>
      <dgm:t>
        <a:bodyPr/>
        <a:lstStyle/>
        <a:p>
          <a:endParaRPr lang="de-DE"/>
        </a:p>
      </dgm:t>
    </dgm:pt>
    <dgm:pt modelId="{CF5EAF42-0F24-4C59-A562-B119DB242BC8}" type="parTrans" cxnId="{6071F3E7-A88A-4D81-87D7-6930645423A5}">
      <dgm:prSet/>
      <dgm:spPr/>
      <dgm:t>
        <a:bodyPr/>
        <a:lstStyle/>
        <a:p>
          <a:endParaRPr lang="de-DE"/>
        </a:p>
      </dgm:t>
    </dgm:pt>
    <dgm:pt modelId="{EEDDA49E-D355-4589-B9CE-50ACCF6F6D2A}" type="pres">
      <dgm:prSet presAssocID="{AD3E5ADF-00CC-45D7-945E-E5316865AF9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628F6BA-2B46-4EF2-8FD2-29846E0254BB}" type="pres">
      <dgm:prSet presAssocID="{AD3E5ADF-00CC-45D7-945E-E5316865AF98}" presName="ellipse" presStyleLbl="trBgShp" presStyleIdx="0" presStyleCnt="1"/>
      <dgm:spPr/>
    </dgm:pt>
    <dgm:pt modelId="{C360EEDE-FB1F-4A4B-8D97-86CA69F91AF3}" type="pres">
      <dgm:prSet presAssocID="{AD3E5ADF-00CC-45D7-945E-E5316865AF98}" presName="arrow1" presStyleLbl="fgShp" presStyleIdx="0" presStyleCnt="1"/>
      <dgm:spPr/>
    </dgm:pt>
    <dgm:pt modelId="{4AD8958A-067E-4521-810B-585018FC145D}" type="pres">
      <dgm:prSet presAssocID="{AD3E5ADF-00CC-45D7-945E-E5316865AF9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7CBD52-8E8E-4F30-BFFF-DADCF6243C03}" type="pres">
      <dgm:prSet presAssocID="{B5EAD96A-947E-45B9-86C3-E0BB347B310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2E31E7-857B-4BBE-B696-4FB302E0F26C}" type="pres">
      <dgm:prSet presAssocID="{4C2F57EA-6B2A-4543-A64D-5BB14AC146A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EA7C64-19E4-4E07-B820-CB5A55704D47}" type="pres">
      <dgm:prSet presAssocID="{71C40A32-169C-4148-B82A-58A440E8549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8305C3-41FD-4E7E-A46D-9AA678028CDF}" type="pres">
      <dgm:prSet presAssocID="{AD3E5ADF-00CC-45D7-945E-E5316865AF98}" presName="funnel" presStyleLbl="trAlignAcc1" presStyleIdx="0" presStyleCnt="1"/>
      <dgm:spPr/>
    </dgm:pt>
  </dgm:ptLst>
  <dgm:cxnLst>
    <dgm:cxn modelId="{38DE6BF9-609F-4DA1-804E-A78C106554BD}" type="presOf" srcId="{71C40A32-169C-4148-B82A-58A440E8549C}" destId="{4AD8958A-067E-4521-810B-585018FC145D}" srcOrd="0" destOrd="0" presId="urn:microsoft.com/office/officeart/2005/8/layout/funnel1"/>
    <dgm:cxn modelId="{AF890101-FF89-46F3-96B7-AC3C643B78E4}" type="presOf" srcId="{B5EAD96A-947E-45B9-86C3-E0BB347B310E}" destId="{A02E31E7-857B-4BBE-B696-4FB302E0F26C}" srcOrd="0" destOrd="0" presId="urn:microsoft.com/office/officeart/2005/8/layout/funnel1"/>
    <dgm:cxn modelId="{9B8584CF-BD15-405C-AF2B-16CE9B87ECC1}" srcId="{AD3E5ADF-00CC-45D7-945E-E5316865AF98}" destId="{71C40A32-169C-4148-B82A-58A440E8549C}" srcOrd="3" destOrd="0" parTransId="{1C68FF5A-9030-4F74-A330-792DCC8C7344}" sibTransId="{AD826632-CAA0-44BF-9D55-D7E7EC5ED6EF}"/>
    <dgm:cxn modelId="{E046AD96-0E1E-4246-9C8E-F09D4C2A831D}" type="presOf" srcId="{4C2F57EA-6B2A-4543-A64D-5BB14AC146A2}" destId="{6C7CBD52-8E8E-4F30-BFFF-DADCF6243C03}" srcOrd="0" destOrd="0" presId="urn:microsoft.com/office/officeart/2005/8/layout/funnel1"/>
    <dgm:cxn modelId="{7F165DBB-7871-4CBC-BAF3-BC38CB762730}" srcId="{AD3E5ADF-00CC-45D7-945E-E5316865AF98}" destId="{B5EAD96A-947E-45B9-86C3-E0BB347B310E}" srcOrd="1" destOrd="0" parTransId="{2ADCF38B-4A87-47E6-98C8-FC20F4786B9C}" sibTransId="{2F9FC60B-9CEB-4E62-A03C-38F2A24A68CD}"/>
    <dgm:cxn modelId="{6071F3E7-A88A-4D81-87D7-6930645423A5}" srcId="{AD3E5ADF-00CC-45D7-945E-E5316865AF98}" destId="{4C2F57EA-6B2A-4543-A64D-5BB14AC146A2}" srcOrd="2" destOrd="0" parTransId="{CF5EAF42-0F24-4C59-A562-B119DB242BC8}" sibTransId="{70652EC7-6935-4ACD-8C00-78B80FD3A0DE}"/>
    <dgm:cxn modelId="{716DCDE2-8940-4F4D-B155-8DF7921FAEC4}" type="presOf" srcId="{2407D58D-B7F1-498A-A01F-531149C4E448}" destId="{C9EA7C64-19E4-4E07-B820-CB5A55704D47}" srcOrd="0" destOrd="0" presId="urn:microsoft.com/office/officeart/2005/8/layout/funnel1"/>
    <dgm:cxn modelId="{9B8CE768-A591-45C2-B7D5-32173B9C8F45}" type="presOf" srcId="{AD3E5ADF-00CC-45D7-945E-E5316865AF98}" destId="{EEDDA49E-D355-4589-B9CE-50ACCF6F6D2A}" srcOrd="0" destOrd="0" presId="urn:microsoft.com/office/officeart/2005/8/layout/funnel1"/>
    <dgm:cxn modelId="{F7BAB5AD-52E6-402A-8006-70AA8F7172F4}" srcId="{AD3E5ADF-00CC-45D7-945E-E5316865AF98}" destId="{2407D58D-B7F1-498A-A01F-531149C4E448}" srcOrd="0" destOrd="0" parTransId="{CA556FC2-1286-4BB2-B51F-E7FB00439D97}" sibTransId="{7D1D8642-3F4C-441C-954E-67EF3B9E56B2}"/>
    <dgm:cxn modelId="{8508A9DA-7FE1-4457-980A-EAE5ABE9365D}" type="presParOf" srcId="{EEDDA49E-D355-4589-B9CE-50ACCF6F6D2A}" destId="{A628F6BA-2B46-4EF2-8FD2-29846E0254BB}" srcOrd="0" destOrd="0" presId="urn:microsoft.com/office/officeart/2005/8/layout/funnel1"/>
    <dgm:cxn modelId="{EC82C5BD-CABE-4FA6-8E22-3539587C98C9}" type="presParOf" srcId="{EEDDA49E-D355-4589-B9CE-50ACCF6F6D2A}" destId="{C360EEDE-FB1F-4A4B-8D97-86CA69F91AF3}" srcOrd="1" destOrd="0" presId="urn:microsoft.com/office/officeart/2005/8/layout/funnel1"/>
    <dgm:cxn modelId="{CF931991-F9C3-419C-AD6E-12CFC72050C2}" type="presParOf" srcId="{EEDDA49E-D355-4589-B9CE-50ACCF6F6D2A}" destId="{4AD8958A-067E-4521-810B-585018FC145D}" srcOrd="2" destOrd="0" presId="urn:microsoft.com/office/officeart/2005/8/layout/funnel1"/>
    <dgm:cxn modelId="{DE7C79D1-A084-4BB2-9E2F-DD3B6F00537F}" type="presParOf" srcId="{EEDDA49E-D355-4589-B9CE-50ACCF6F6D2A}" destId="{6C7CBD52-8E8E-4F30-BFFF-DADCF6243C03}" srcOrd="3" destOrd="0" presId="urn:microsoft.com/office/officeart/2005/8/layout/funnel1"/>
    <dgm:cxn modelId="{D3328748-DE83-48E4-A2D1-4ADB516600EF}" type="presParOf" srcId="{EEDDA49E-D355-4589-B9CE-50ACCF6F6D2A}" destId="{A02E31E7-857B-4BBE-B696-4FB302E0F26C}" srcOrd="4" destOrd="0" presId="urn:microsoft.com/office/officeart/2005/8/layout/funnel1"/>
    <dgm:cxn modelId="{0236B7E4-25DB-4508-A3FF-C34C81153302}" type="presParOf" srcId="{EEDDA49E-D355-4589-B9CE-50ACCF6F6D2A}" destId="{C9EA7C64-19E4-4E07-B820-CB5A55704D47}" srcOrd="5" destOrd="0" presId="urn:microsoft.com/office/officeart/2005/8/layout/funnel1"/>
    <dgm:cxn modelId="{93196595-3275-4C14-9A1C-B10D88D384B9}" type="presParOf" srcId="{EEDDA49E-D355-4589-B9CE-50ACCF6F6D2A}" destId="{368305C3-41FD-4E7E-A46D-9AA678028C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53119-CCC6-4469-930D-274E636F97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EF056E0-B47E-46B4-9579-F4E8F7B6A32F}">
      <dgm:prSet phldrT="[Text]"/>
      <dgm:spPr/>
      <dgm:t>
        <a:bodyPr/>
        <a:lstStyle/>
        <a:p>
          <a:r>
            <a:rPr lang="ru-RU" dirty="0" smtClean="0"/>
            <a:t>Инфразвук</a:t>
          </a:r>
        </a:p>
        <a:p>
          <a:r>
            <a:rPr lang="de-DE" dirty="0" smtClean="0"/>
            <a:t>&gt; </a:t>
          </a:r>
          <a:r>
            <a:rPr lang="de-DE" dirty="0"/>
            <a:t>0 </a:t>
          </a:r>
          <a:r>
            <a:rPr lang="ru-RU" dirty="0" smtClean="0"/>
            <a:t>до </a:t>
          </a:r>
          <a:r>
            <a:rPr lang="de-DE" dirty="0" smtClean="0"/>
            <a:t>16 </a:t>
          </a:r>
          <a:r>
            <a:rPr lang="de-DE" dirty="0"/>
            <a:t>Hz</a:t>
          </a:r>
        </a:p>
      </dgm:t>
    </dgm:pt>
    <dgm:pt modelId="{C4237274-8777-4711-9DA5-167B44ECE5D2}" type="parTrans" cxnId="{C364276D-6CF1-4DB5-AF61-17801D75F76D}">
      <dgm:prSet/>
      <dgm:spPr/>
      <dgm:t>
        <a:bodyPr/>
        <a:lstStyle/>
        <a:p>
          <a:endParaRPr lang="de-DE"/>
        </a:p>
      </dgm:t>
    </dgm:pt>
    <dgm:pt modelId="{340993A9-7EEB-475F-9AB4-AA58DD33B2EE}" type="sibTrans" cxnId="{C364276D-6CF1-4DB5-AF61-17801D75F76D}">
      <dgm:prSet/>
      <dgm:spPr/>
      <dgm:t>
        <a:bodyPr/>
        <a:lstStyle/>
        <a:p>
          <a:endParaRPr lang="de-DE"/>
        </a:p>
      </dgm:t>
    </dgm:pt>
    <dgm:pt modelId="{992AEA76-9B45-449D-B0A6-B13772D8D0D5}">
      <dgm:prSet phldrT="[Text]"/>
      <dgm:spPr/>
      <dgm:t>
        <a:bodyPr/>
        <a:lstStyle/>
        <a:p>
          <a:r>
            <a:rPr lang="ru-RU" dirty="0" smtClean="0"/>
            <a:t>Ультразвук</a:t>
          </a:r>
        </a:p>
        <a:p>
          <a:r>
            <a:rPr lang="de-DE" dirty="0" smtClean="0"/>
            <a:t>20 </a:t>
          </a:r>
          <a:r>
            <a:rPr lang="de-DE" dirty="0"/>
            <a:t>kHz </a:t>
          </a:r>
          <a:r>
            <a:rPr lang="ru-RU" dirty="0" smtClean="0"/>
            <a:t>до </a:t>
          </a:r>
          <a:r>
            <a:rPr lang="de-DE" dirty="0" smtClean="0"/>
            <a:t>100 </a:t>
          </a:r>
          <a:r>
            <a:rPr lang="de-DE" dirty="0"/>
            <a:t>MHz</a:t>
          </a:r>
        </a:p>
      </dgm:t>
    </dgm:pt>
    <dgm:pt modelId="{82848431-9FE5-4715-8D38-6DF8F7F9B095}" type="parTrans" cxnId="{FDEE81A1-1D44-474B-9603-14E8C18DFB1F}">
      <dgm:prSet/>
      <dgm:spPr/>
      <dgm:t>
        <a:bodyPr/>
        <a:lstStyle/>
        <a:p>
          <a:endParaRPr lang="de-DE"/>
        </a:p>
      </dgm:t>
    </dgm:pt>
    <dgm:pt modelId="{C34AD8B9-4236-47DD-B9BE-84B7A379B619}" type="sibTrans" cxnId="{FDEE81A1-1D44-474B-9603-14E8C18DFB1F}">
      <dgm:prSet/>
      <dgm:spPr/>
      <dgm:t>
        <a:bodyPr/>
        <a:lstStyle/>
        <a:p>
          <a:endParaRPr lang="de-DE"/>
        </a:p>
      </dgm:t>
    </dgm:pt>
    <dgm:pt modelId="{560D6988-285F-4C7A-925C-01B39F30977B}">
      <dgm:prSet phldrT="[Text]"/>
      <dgm:spPr/>
      <dgm:t>
        <a:bodyPr/>
        <a:lstStyle/>
        <a:p>
          <a:r>
            <a:rPr lang="ru-RU" dirty="0" smtClean="0"/>
            <a:t>Сверхзвук</a:t>
          </a:r>
        </a:p>
        <a:p>
          <a:r>
            <a:rPr lang="de-DE" dirty="0" smtClean="0"/>
            <a:t>10</a:t>
          </a:r>
          <a:r>
            <a:rPr lang="de-DE" baseline="30000" dirty="0" smtClean="0"/>
            <a:t>9</a:t>
          </a:r>
          <a:r>
            <a:rPr lang="de-DE" dirty="0" smtClean="0"/>
            <a:t> </a:t>
          </a:r>
          <a:r>
            <a:rPr lang="ru-RU" dirty="0" smtClean="0"/>
            <a:t>до</a:t>
          </a:r>
          <a:r>
            <a:rPr lang="de-DE" dirty="0" smtClean="0"/>
            <a:t> </a:t>
          </a:r>
          <a:r>
            <a:rPr lang="de-DE" dirty="0"/>
            <a:t>10</a:t>
          </a:r>
          <a:r>
            <a:rPr lang="de-DE" baseline="30000" dirty="0"/>
            <a:t>12</a:t>
          </a:r>
          <a:r>
            <a:rPr lang="de-DE" dirty="0"/>
            <a:t> Hz</a:t>
          </a:r>
        </a:p>
      </dgm:t>
    </dgm:pt>
    <dgm:pt modelId="{9C2B9796-CB3F-46ED-9D19-446CF499B85D}" type="parTrans" cxnId="{B9D45623-24C3-4DCF-ABF2-9347B8D56AEB}">
      <dgm:prSet/>
      <dgm:spPr/>
      <dgm:t>
        <a:bodyPr/>
        <a:lstStyle/>
        <a:p>
          <a:endParaRPr lang="de-DE"/>
        </a:p>
      </dgm:t>
    </dgm:pt>
    <dgm:pt modelId="{ABD7E826-F404-4FA5-AEBF-EFB0196EB649}" type="sibTrans" cxnId="{B9D45623-24C3-4DCF-ABF2-9347B8D56AEB}">
      <dgm:prSet/>
      <dgm:spPr/>
      <dgm:t>
        <a:bodyPr/>
        <a:lstStyle/>
        <a:p>
          <a:endParaRPr lang="de-DE"/>
        </a:p>
      </dgm:t>
    </dgm:pt>
    <dgm:pt modelId="{E5460861-4DF7-4A7D-ABCB-7FE6556C2930}" type="pres">
      <dgm:prSet presAssocID="{D4253119-CCC6-4469-930D-274E636F9799}" presName="arrowDiagram" presStyleCnt="0">
        <dgm:presLayoutVars>
          <dgm:chMax val="5"/>
          <dgm:dir/>
          <dgm:resizeHandles val="exact"/>
        </dgm:presLayoutVars>
      </dgm:prSet>
      <dgm:spPr/>
    </dgm:pt>
    <dgm:pt modelId="{CCA7F52E-C05A-4A5B-BA40-40D82C2C3236}" type="pres">
      <dgm:prSet presAssocID="{D4253119-CCC6-4469-930D-274E636F9799}" presName="arrow" presStyleLbl="bgShp" presStyleIdx="0" presStyleCnt="1"/>
      <dgm:spPr/>
    </dgm:pt>
    <dgm:pt modelId="{629E3D5D-6210-4742-80A3-C7E272B82865}" type="pres">
      <dgm:prSet presAssocID="{D4253119-CCC6-4469-930D-274E636F9799}" presName="arrowDiagram3" presStyleCnt="0"/>
      <dgm:spPr/>
    </dgm:pt>
    <dgm:pt modelId="{9C7333DC-7A1E-407A-8DFB-91B833A4D1B6}" type="pres">
      <dgm:prSet presAssocID="{8EF056E0-B47E-46B4-9579-F4E8F7B6A32F}" presName="bullet3a" presStyleLbl="node1" presStyleIdx="0" presStyleCnt="3"/>
      <dgm:spPr/>
    </dgm:pt>
    <dgm:pt modelId="{9D070DC8-91AD-4349-9366-7CCA3291A87B}" type="pres">
      <dgm:prSet presAssocID="{8EF056E0-B47E-46B4-9579-F4E8F7B6A32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40E376-2237-41EC-8113-58BAEFEFF7D7}" type="pres">
      <dgm:prSet presAssocID="{992AEA76-9B45-449D-B0A6-B13772D8D0D5}" presName="bullet3b" presStyleLbl="node1" presStyleIdx="1" presStyleCnt="3"/>
      <dgm:spPr/>
    </dgm:pt>
    <dgm:pt modelId="{AB3E867F-11D8-4CEA-8CB5-D9BC7B0CCDCF}" type="pres">
      <dgm:prSet presAssocID="{992AEA76-9B45-449D-B0A6-B13772D8D0D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8C0DCE-2663-4B37-BD42-B65462A761BF}" type="pres">
      <dgm:prSet presAssocID="{560D6988-285F-4C7A-925C-01B39F30977B}" presName="bullet3c" presStyleLbl="node1" presStyleIdx="2" presStyleCnt="3"/>
      <dgm:spPr/>
    </dgm:pt>
    <dgm:pt modelId="{90014C75-8812-44ED-9663-63A432A02EBA}" type="pres">
      <dgm:prSet presAssocID="{560D6988-285F-4C7A-925C-01B39F30977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A2CC181-3FD1-4E9D-9002-38C96E59852D}" type="presOf" srcId="{992AEA76-9B45-449D-B0A6-B13772D8D0D5}" destId="{AB3E867F-11D8-4CEA-8CB5-D9BC7B0CCDCF}" srcOrd="0" destOrd="0" presId="urn:microsoft.com/office/officeart/2005/8/layout/arrow2"/>
    <dgm:cxn modelId="{076BCC9E-1EA9-44D3-B059-794B40D6E3DE}" type="presOf" srcId="{D4253119-CCC6-4469-930D-274E636F9799}" destId="{E5460861-4DF7-4A7D-ABCB-7FE6556C2930}" srcOrd="0" destOrd="0" presId="urn:microsoft.com/office/officeart/2005/8/layout/arrow2"/>
    <dgm:cxn modelId="{B9D45623-24C3-4DCF-ABF2-9347B8D56AEB}" srcId="{D4253119-CCC6-4469-930D-274E636F9799}" destId="{560D6988-285F-4C7A-925C-01B39F30977B}" srcOrd="2" destOrd="0" parTransId="{9C2B9796-CB3F-46ED-9D19-446CF499B85D}" sibTransId="{ABD7E826-F404-4FA5-AEBF-EFB0196EB649}"/>
    <dgm:cxn modelId="{C364276D-6CF1-4DB5-AF61-17801D75F76D}" srcId="{D4253119-CCC6-4469-930D-274E636F9799}" destId="{8EF056E0-B47E-46B4-9579-F4E8F7B6A32F}" srcOrd="0" destOrd="0" parTransId="{C4237274-8777-4711-9DA5-167B44ECE5D2}" sibTransId="{340993A9-7EEB-475F-9AB4-AA58DD33B2EE}"/>
    <dgm:cxn modelId="{A2EA3EE9-1463-4F7B-B5A9-9718AC537C54}" type="presOf" srcId="{8EF056E0-B47E-46B4-9579-F4E8F7B6A32F}" destId="{9D070DC8-91AD-4349-9366-7CCA3291A87B}" srcOrd="0" destOrd="0" presId="urn:microsoft.com/office/officeart/2005/8/layout/arrow2"/>
    <dgm:cxn modelId="{69F56ADC-48E1-4BC6-BC7C-1662B7E07B6E}" type="presOf" srcId="{560D6988-285F-4C7A-925C-01B39F30977B}" destId="{90014C75-8812-44ED-9663-63A432A02EBA}" srcOrd="0" destOrd="0" presId="urn:microsoft.com/office/officeart/2005/8/layout/arrow2"/>
    <dgm:cxn modelId="{FDEE81A1-1D44-474B-9603-14E8C18DFB1F}" srcId="{D4253119-CCC6-4469-930D-274E636F9799}" destId="{992AEA76-9B45-449D-B0A6-B13772D8D0D5}" srcOrd="1" destOrd="0" parTransId="{82848431-9FE5-4715-8D38-6DF8F7F9B095}" sibTransId="{C34AD8B9-4236-47DD-B9BE-84B7A379B619}"/>
    <dgm:cxn modelId="{471D1CEC-5E28-4D1C-855A-FCEC44FF4EC1}" type="presParOf" srcId="{E5460861-4DF7-4A7D-ABCB-7FE6556C2930}" destId="{CCA7F52E-C05A-4A5B-BA40-40D82C2C3236}" srcOrd="0" destOrd="0" presId="urn:microsoft.com/office/officeart/2005/8/layout/arrow2"/>
    <dgm:cxn modelId="{F3C99DBC-1C78-4D0A-AA6D-A1DACC195CCB}" type="presParOf" srcId="{E5460861-4DF7-4A7D-ABCB-7FE6556C2930}" destId="{629E3D5D-6210-4742-80A3-C7E272B82865}" srcOrd="1" destOrd="0" presId="urn:microsoft.com/office/officeart/2005/8/layout/arrow2"/>
    <dgm:cxn modelId="{E9BEB6AA-B496-4475-8E83-BC727F990A0C}" type="presParOf" srcId="{629E3D5D-6210-4742-80A3-C7E272B82865}" destId="{9C7333DC-7A1E-407A-8DFB-91B833A4D1B6}" srcOrd="0" destOrd="0" presId="urn:microsoft.com/office/officeart/2005/8/layout/arrow2"/>
    <dgm:cxn modelId="{2D3E7B3B-1828-4F42-B27E-02744E9E8734}" type="presParOf" srcId="{629E3D5D-6210-4742-80A3-C7E272B82865}" destId="{9D070DC8-91AD-4349-9366-7CCA3291A87B}" srcOrd="1" destOrd="0" presId="urn:microsoft.com/office/officeart/2005/8/layout/arrow2"/>
    <dgm:cxn modelId="{F2A58779-5732-48A8-B950-55E41D2151CB}" type="presParOf" srcId="{629E3D5D-6210-4742-80A3-C7E272B82865}" destId="{6840E376-2237-41EC-8113-58BAEFEFF7D7}" srcOrd="2" destOrd="0" presId="urn:microsoft.com/office/officeart/2005/8/layout/arrow2"/>
    <dgm:cxn modelId="{46225FEC-EFC1-4AF2-977B-DA4C9437EAA4}" type="presParOf" srcId="{629E3D5D-6210-4742-80A3-C7E272B82865}" destId="{AB3E867F-11D8-4CEA-8CB5-D9BC7B0CCDCF}" srcOrd="3" destOrd="0" presId="urn:microsoft.com/office/officeart/2005/8/layout/arrow2"/>
    <dgm:cxn modelId="{22AE7E0B-A7D9-4671-85C3-CCFE50A590D9}" type="presParOf" srcId="{629E3D5D-6210-4742-80A3-C7E272B82865}" destId="{328C0DCE-2663-4B37-BD42-B65462A761BF}" srcOrd="4" destOrd="0" presId="urn:microsoft.com/office/officeart/2005/8/layout/arrow2"/>
    <dgm:cxn modelId="{834D261E-EC6F-4F53-9DA3-8B4C9287DFA1}" type="presParOf" srcId="{629E3D5D-6210-4742-80A3-C7E272B82865}" destId="{90014C75-8812-44ED-9663-63A432A02EB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F2A3-9C8F-47D4-A27B-AC7B22BFE1A0}" type="doc">
      <dgm:prSet loTypeId="urn:microsoft.com/office/officeart/2005/8/layout/hList7" loCatId="process" qsTypeId="urn:microsoft.com/office/officeart/2005/8/quickstyle/3d9" qsCatId="3D" csTypeId="urn:microsoft.com/office/officeart/2005/8/colors/accent1_2" csCatId="accent1" phldr="1"/>
      <dgm:spPr/>
    </dgm:pt>
    <dgm:pt modelId="{67C1F278-5351-47EC-9D75-5BBC64F500ED}">
      <dgm:prSet phldrT="[Text]"/>
      <dgm:spPr/>
      <dgm:t>
        <a:bodyPr/>
        <a:lstStyle/>
        <a:p>
          <a:r>
            <a:rPr lang="ru-RU" dirty="0" smtClean="0"/>
            <a:t>Акустика речи</a:t>
          </a:r>
          <a:endParaRPr lang="de-DE" dirty="0"/>
        </a:p>
      </dgm:t>
    </dgm:pt>
    <dgm:pt modelId="{FA85FE08-B6E1-424E-84C3-0854A327E432}" type="parTrans" cxnId="{CA3B956D-FCC7-4BFC-85F8-2FA2A14D68B3}">
      <dgm:prSet/>
      <dgm:spPr/>
      <dgm:t>
        <a:bodyPr/>
        <a:lstStyle/>
        <a:p>
          <a:endParaRPr lang="de-DE"/>
        </a:p>
      </dgm:t>
    </dgm:pt>
    <dgm:pt modelId="{80293909-F3D8-4D36-BA39-4F8A7724E13A}" type="sibTrans" cxnId="{CA3B956D-FCC7-4BFC-85F8-2FA2A14D68B3}">
      <dgm:prSet/>
      <dgm:spPr/>
      <dgm:t>
        <a:bodyPr/>
        <a:lstStyle/>
        <a:p>
          <a:endParaRPr lang="de-DE"/>
        </a:p>
      </dgm:t>
    </dgm:pt>
    <dgm:pt modelId="{F523ADCE-BFFB-4A0C-9D01-9B0F0FD75802}">
      <dgm:prSet phldrT="[Text]"/>
      <dgm:spPr/>
      <dgm:t>
        <a:bodyPr/>
        <a:lstStyle/>
        <a:p>
          <a:r>
            <a:rPr lang="ru-RU" dirty="0" smtClean="0"/>
            <a:t>Акустика</a:t>
          </a:r>
          <a:r>
            <a:rPr lang="ru-RU" baseline="0" dirty="0" smtClean="0"/>
            <a:t> помещения</a:t>
          </a:r>
          <a:endParaRPr lang="de-DE" dirty="0"/>
        </a:p>
      </dgm:t>
    </dgm:pt>
    <dgm:pt modelId="{E994430B-ACD7-4DFE-B3F8-6310D99D8204}" type="sibTrans" cxnId="{B89A882F-F4DE-4048-9D3D-C43A2ABB35EC}">
      <dgm:prSet/>
      <dgm:spPr/>
      <dgm:t>
        <a:bodyPr/>
        <a:lstStyle/>
        <a:p>
          <a:endParaRPr lang="de-DE"/>
        </a:p>
      </dgm:t>
    </dgm:pt>
    <dgm:pt modelId="{F3AFD99D-C7F1-43B1-BFDE-9D31698334DC}" type="parTrans" cxnId="{B89A882F-F4DE-4048-9D3D-C43A2ABB35EC}">
      <dgm:prSet/>
      <dgm:spPr/>
      <dgm:t>
        <a:bodyPr/>
        <a:lstStyle/>
        <a:p>
          <a:endParaRPr lang="de-DE"/>
        </a:p>
      </dgm:t>
    </dgm:pt>
    <dgm:pt modelId="{39D856D5-A2E8-46B3-81EC-AFA933FFBB50}">
      <dgm:prSet phldrT="[Text]"/>
      <dgm:spPr/>
      <dgm:t>
        <a:bodyPr/>
        <a:lstStyle/>
        <a:p>
          <a:r>
            <a:rPr lang="ru-RU" dirty="0" smtClean="0"/>
            <a:t>Строительная</a:t>
          </a:r>
          <a:r>
            <a:rPr lang="ru-RU" baseline="0" dirty="0" smtClean="0"/>
            <a:t> акустика</a:t>
          </a:r>
          <a:endParaRPr lang="de-DE" dirty="0"/>
        </a:p>
      </dgm:t>
    </dgm:pt>
    <dgm:pt modelId="{E4BD88F1-E8B3-4F02-B5D2-C81A8D2A59AB}" type="sibTrans" cxnId="{AA476086-3C2A-4AE8-98AF-486519EEB78F}">
      <dgm:prSet/>
      <dgm:spPr/>
      <dgm:t>
        <a:bodyPr/>
        <a:lstStyle/>
        <a:p>
          <a:endParaRPr lang="de-DE"/>
        </a:p>
      </dgm:t>
    </dgm:pt>
    <dgm:pt modelId="{41AEDDF7-75F2-42A3-A237-B177D2F2A80C}" type="parTrans" cxnId="{AA476086-3C2A-4AE8-98AF-486519EEB78F}">
      <dgm:prSet/>
      <dgm:spPr/>
      <dgm:t>
        <a:bodyPr/>
        <a:lstStyle/>
        <a:p>
          <a:endParaRPr lang="de-DE"/>
        </a:p>
      </dgm:t>
    </dgm:pt>
    <dgm:pt modelId="{3E3A201C-A349-45D3-A51C-98673E18C7B7}" type="pres">
      <dgm:prSet presAssocID="{00BFF2A3-9C8F-47D4-A27B-AC7B22BFE1A0}" presName="Name0" presStyleCnt="0">
        <dgm:presLayoutVars>
          <dgm:dir/>
          <dgm:resizeHandles val="exact"/>
        </dgm:presLayoutVars>
      </dgm:prSet>
      <dgm:spPr/>
    </dgm:pt>
    <dgm:pt modelId="{1CA856F4-85B0-4D4F-9CD7-9D23E324A615}" type="pres">
      <dgm:prSet presAssocID="{00BFF2A3-9C8F-47D4-A27B-AC7B22BFE1A0}" presName="fgShape" presStyleLbl="fgShp" presStyleIdx="0" presStyleCnt="1"/>
      <dgm:spPr/>
    </dgm:pt>
    <dgm:pt modelId="{3D2EE1FC-A6D7-443E-97C4-47F4D1555766}" type="pres">
      <dgm:prSet presAssocID="{00BFF2A3-9C8F-47D4-A27B-AC7B22BFE1A0}" presName="linComp" presStyleCnt="0"/>
      <dgm:spPr/>
    </dgm:pt>
    <dgm:pt modelId="{FF84F3B7-B4D9-47F1-A193-5ADF9BF62D32}" type="pres">
      <dgm:prSet presAssocID="{F523ADCE-BFFB-4A0C-9D01-9B0F0FD75802}" presName="compNode" presStyleCnt="0"/>
      <dgm:spPr/>
    </dgm:pt>
    <dgm:pt modelId="{10676AAF-A430-436F-B4F7-77CD89F559EE}" type="pres">
      <dgm:prSet presAssocID="{F523ADCE-BFFB-4A0C-9D01-9B0F0FD75802}" presName="bkgdShape" presStyleLbl="node1" presStyleIdx="0" presStyleCnt="3"/>
      <dgm:spPr/>
      <dgm:t>
        <a:bodyPr/>
        <a:lstStyle/>
        <a:p>
          <a:endParaRPr lang="de-DE"/>
        </a:p>
      </dgm:t>
    </dgm:pt>
    <dgm:pt modelId="{915AA5F9-C81B-4497-BD4E-E2DA3D7862A5}" type="pres">
      <dgm:prSet presAssocID="{F523ADCE-BFFB-4A0C-9D01-9B0F0FD7580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BD1510-8478-4D2E-8128-94ADC8F9149F}" type="pres">
      <dgm:prSet presAssocID="{F523ADCE-BFFB-4A0C-9D01-9B0F0FD75802}" presName="invisiNode" presStyleLbl="node1" presStyleIdx="0" presStyleCnt="3"/>
      <dgm:spPr/>
    </dgm:pt>
    <dgm:pt modelId="{BB69222B-8791-4CA8-96A1-DCB1C3A1120F}" type="pres">
      <dgm:prSet presAssocID="{F523ADCE-BFFB-4A0C-9D01-9B0F0FD75802}" presName="imagNode" presStyleLbl="fgImgPlace1" presStyleIdx="0" presStyleCnt="3"/>
      <dgm:spPr>
        <a:noFill/>
      </dgm:spPr>
    </dgm:pt>
    <dgm:pt modelId="{B3FD1C5C-71E2-44C3-B39C-24A42EAF5404}" type="pres">
      <dgm:prSet presAssocID="{E994430B-ACD7-4DFE-B3F8-6310D99D8204}" presName="sibTrans" presStyleLbl="sibTrans2D1" presStyleIdx="0" presStyleCnt="0"/>
      <dgm:spPr/>
      <dgm:t>
        <a:bodyPr/>
        <a:lstStyle/>
        <a:p>
          <a:endParaRPr lang="de-DE"/>
        </a:p>
      </dgm:t>
    </dgm:pt>
    <dgm:pt modelId="{B1B97002-EEE5-4300-8BE8-4E1C3053B0F6}" type="pres">
      <dgm:prSet presAssocID="{39D856D5-A2E8-46B3-81EC-AFA933FFBB50}" presName="compNode" presStyleCnt="0"/>
      <dgm:spPr/>
    </dgm:pt>
    <dgm:pt modelId="{0D8FCFB1-6708-40B7-820C-2C05635ED470}" type="pres">
      <dgm:prSet presAssocID="{39D856D5-A2E8-46B3-81EC-AFA933FFBB50}" presName="bkgdShape" presStyleLbl="node1" presStyleIdx="1" presStyleCnt="3" custLinFactNeighborX="1170" custLinFactNeighborY="-511"/>
      <dgm:spPr/>
      <dgm:t>
        <a:bodyPr/>
        <a:lstStyle/>
        <a:p>
          <a:endParaRPr lang="de-DE"/>
        </a:p>
      </dgm:t>
    </dgm:pt>
    <dgm:pt modelId="{C8187F14-469E-4DBC-88D8-0B5756690372}" type="pres">
      <dgm:prSet presAssocID="{39D856D5-A2E8-46B3-81EC-AFA933FFBB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4F12B4-CE37-4A23-A935-B4C3D6F44842}" type="pres">
      <dgm:prSet presAssocID="{39D856D5-A2E8-46B3-81EC-AFA933FFBB50}" presName="invisiNode" presStyleLbl="node1" presStyleIdx="1" presStyleCnt="3"/>
      <dgm:spPr/>
    </dgm:pt>
    <dgm:pt modelId="{0CB40995-5ED9-4A30-B688-D8331FBCE648}" type="pres">
      <dgm:prSet presAssocID="{39D856D5-A2E8-46B3-81EC-AFA933FFBB50}" presName="imagNode" presStyleLbl="fgImgPlace1" presStyleIdx="1" presStyleCnt="3"/>
      <dgm:spPr>
        <a:noFill/>
      </dgm:spPr>
    </dgm:pt>
    <dgm:pt modelId="{A6C10436-3449-40F0-8160-CC93FB9B9752}" type="pres">
      <dgm:prSet presAssocID="{E4BD88F1-E8B3-4F02-B5D2-C81A8D2A59AB}" presName="sibTrans" presStyleLbl="sibTrans2D1" presStyleIdx="0" presStyleCnt="0"/>
      <dgm:spPr/>
      <dgm:t>
        <a:bodyPr/>
        <a:lstStyle/>
        <a:p>
          <a:endParaRPr lang="de-DE"/>
        </a:p>
      </dgm:t>
    </dgm:pt>
    <dgm:pt modelId="{8C37572B-5F7C-4526-9903-426327B68BB2}" type="pres">
      <dgm:prSet presAssocID="{67C1F278-5351-47EC-9D75-5BBC64F500ED}" presName="compNode" presStyleCnt="0"/>
      <dgm:spPr/>
    </dgm:pt>
    <dgm:pt modelId="{56002CA4-46FD-4CE0-8CDC-E73EAF4B1869}" type="pres">
      <dgm:prSet presAssocID="{67C1F278-5351-47EC-9D75-5BBC64F500ED}" presName="bkgdShape" presStyleLbl="node1" presStyleIdx="2" presStyleCnt="3"/>
      <dgm:spPr/>
      <dgm:t>
        <a:bodyPr/>
        <a:lstStyle/>
        <a:p>
          <a:endParaRPr lang="de-DE"/>
        </a:p>
      </dgm:t>
    </dgm:pt>
    <dgm:pt modelId="{0864CF13-3656-49A1-AD72-9235E5B97B06}" type="pres">
      <dgm:prSet presAssocID="{67C1F278-5351-47EC-9D75-5BBC64F500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467C86-B413-4FC1-AF8B-7F2EE32AA834}" type="pres">
      <dgm:prSet presAssocID="{67C1F278-5351-47EC-9D75-5BBC64F500ED}" presName="invisiNode" presStyleLbl="node1" presStyleIdx="2" presStyleCnt="3"/>
      <dgm:spPr/>
    </dgm:pt>
    <dgm:pt modelId="{7DCF8EDA-7E56-47D4-8BE2-E5D0AE34E8EA}" type="pres">
      <dgm:prSet presAssocID="{67C1F278-5351-47EC-9D75-5BBC64F500ED}" presName="imagNode" presStyleLbl="fgImgPlace1" presStyleIdx="2" presStyleCnt="3"/>
      <dgm:spPr>
        <a:noFill/>
      </dgm:spPr>
    </dgm:pt>
  </dgm:ptLst>
  <dgm:cxnLst>
    <dgm:cxn modelId="{935B534B-2A1A-4E58-8942-F90A9BA30523}" type="presOf" srcId="{F523ADCE-BFFB-4A0C-9D01-9B0F0FD75802}" destId="{10676AAF-A430-436F-B4F7-77CD89F559EE}" srcOrd="0" destOrd="0" presId="urn:microsoft.com/office/officeart/2005/8/layout/hList7"/>
    <dgm:cxn modelId="{1D0CC05F-25A0-4CDF-A9FD-70724CED5D52}" type="presOf" srcId="{39D856D5-A2E8-46B3-81EC-AFA933FFBB50}" destId="{0D8FCFB1-6708-40B7-820C-2C05635ED470}" srcOrd="0" destOrd="0" presId="urn:microsoft.com/office/officeart/2005/8/layout/hList7"/>
    <dgm:cxn modelId="{6257499A-E7ED-4369-B12C-BB0A397852C8}" type="presOf" srcId="{F523ADCE-BFFB-4A0C-9D01-9B0F0FD75802}" destId="{915AA5F9-C81B-4497-BD4E-E2DA3D7862A5}" srcOrd="1" destOrd="0" presId="urn:microsoft.com/office/officeart/2005/8/layout/hList7"/>
    <dgm:cxn modelId="{CA3B956D-FCC7-4BFC-85F8-2FA2A14D68B3}" srcId="{00BFF2A3-9C8F-47D4-A27B-AC7B22BFE1A0}" destId="{67C1F278-5351-47EC-9D75-5BBC64F500ED}" srcOrd="2" destOrd="0" parTransId="{FA85FE08-B6E1-424E-84C3-0854A327E432}" sibTransId="{80293909-F3D8-4D36-BA39-4F8A7724E13A}"/>
    <dgm:cxn modelId="{CC7E8931-51F0-458F-B6D8-39CB4A01B28A}" type="presOf" srcId="{67C1F278-5351-47EC-9D75-5BBC64F500ED}" destId="{56002CA4-46FD-4CE0-8CDC-E73EAF4B1869}" srcOrd="0" destOrd="0" presId="urn:microsoft.com/office/officeart/2005/8/layout/hList7"/>
    <dgm:cxn modelId="{AA476086-3C2A-4AE8-98AF-486519EEB78F}" srcId="{00BFF2A3-9C8F-47D4-A27B-AC7B22BFE1A0}" destId="{39D856D5-A2E8-46B3-81EC-AFA933FFBB50}" srcOrd="1" destOrd="0" parTransId="{41AEDDF7-75F2-42A3-A237-B177D2F2A80C}" sibTransId="{E4BD88F1-E8B3-4F02-B5D2-C81A8D2A59AB}"/>
    <dgm:cxn modelId="{520803BC-CF61-4B85-A1C3-930E15DB0E1F}" type="presOf" srcId="{00BFF2A3-9C8F-47D4-A27B-AC7B22BFE1A0}" destId="{3E3A201C-A349-45D3-A51C-98673E18C7B7}" srcOrd="0" destOrd="0" presId="urn:microsoft.com/office/officeart/2005/8/layout/hList7"/>
    <dgm:cxn modelId="{F1B3B20B-A623-40A2-B343-EA79E8C35BB5}" type="presOf" srcId="{E4BD88F1-E8B3-4F02-B5D2-C81A8D2A59AB}" destId="{A6C10436-3449-40F0-8160-CC93FB9B9752}" srcOrd="0" destOrd="0" presId="urn:microsoft.com/office/officeart/2005/8/layout/hList7"/>
    <dgm:cxn modelId="{C5F6536B-F41E-4855-866A-445152E04206}" type="presOf" srcId="{39D856D5-A2E8-46B3-81EC-AFA933FFBB50}" destId="{C8187F14-469E-4DBC-88D8-0B5756690372}" srcOrd="1" destOrd="0" presId="urn:microsoft.com/office/officeart/2005/8/layout/hList7"/>
    <dgm:cxn modelId="{B89A882F-F4DE-4048-9D3D-C43A2ABB35EC}" srcId="{00BFF2A3-9C8F-47D4-A27B-AC7B22BFE1A0}" destId="{F523ADCE-BFFB-4A0C-9D01-9B0F0FD75802}" srcOrd="0" destOrd="0" parTransId="{F3AFD99D-C7F1-43B1-BFDE-9D31698334DC}" sibTransId="{E994430B-ACD7-4DFE-B3F8-6310D99D8204}"/>
    <dgm:cxn modelId="{CA439CC2-57F6-4C46-9594-94D0C22F760D}" type="presOf" srcId="{67C1F278-5351-47EC-9D75-5BBC64F500ED}" destId="{0864CF13-3656-49A1-AD72-9235E5B97B06}" srcOrd="1" destOrd="0" presId="urn:microsoft.com/office/officeart/2005/8/layout/hList7"/>
    <dgm:cxn modelId="{4290C6D9-28A8-42A6-9ADF-56FBADDBC9A4}" type="presOf" srcId="{E994430B-ACD7-4DFE-B3F8-6310D99D8204}" destId="{B3FD1C5C-71E2-44C3-B39C-24A42EAF5404}" srcOrd="0" destOrd="0" presId="urn:microsoft.com/office/officeart/2005/8/layout/hList7"/>
    <dgm:cxn modelId="{48FBABF9-3AB0-483E-9408-2077CFFD7022}" type="presParOf" srcId="{3E3A201C-A349-45D3-A51C-98673E18C7B7}" destId="{1CA856F4-85B0-4D4F-9CD7-9D23E324A615}" srcOrd="0" destOrd="0" presId="urn:microsoft.com/office/officeart/2005/8/layout/hList7"/>
    <dgm:cxn modelId="{876600CB-5047-48AE-9315-A8DFF2D9B854}" type="presParOf" srcId="{3E3A201C-A349-45D3-A51C-98673E18C7B7}" destId="{3D2EE1FC-A6D7-443E-97C4-47F4D1555766}" srcOrd="1" destOrd="0" presId="urn:microsoft.com/office/officeart/2005/8/layout/hList7"/>
    <dgm:cxn modelId="{40FFD276-9686-4A5D-9363-CC98A86CB174}" type="presParOf" srcId="{3D2EE1FC-A6D7-443E-97C4-47F4D1555766}" destId="{FF84F3B7-B4D9-47F1-A193-5ADF9BF62D32}" srcOrd="0" destOrd="0" presId="urn:microsoft.com/office/officeart/2005/8/layout/hList7"/>
    <dgm:cxn modelId="{C9520E1E-BF86-45CA-9BD2-06B55EA8E0A5}" type="presParOf" srcId="{FF84F3B7-B4D9-47F1-A193-5ADF9BF62D32}" destId="{10676AAF-A430-436F-B4F7-77CD89F559EE}" srcOrd="0" destOrd="0" presId="urn:microsoft.com/office/officeart/2005/8/layout/hList7"/>
    <dgm:cxn modelId="{1BE23C78-B4B5-4AC2-AD73-E943ADCB232D}" type="presParOf" srcId="{FF84F3B7-B4D9-47F1-A193-5ADF9BF62D32}" destId="{915AA5F9-C81B-4497-BD4E-E2DA3D7862A5}" srcOrd="1" destOrd="0" presId="urn:microsoft.com/office/officeart/2005/8/layout/hList7"/>
    <dgm:cxn modelId="{893C052A-812A-4767-A15E-092397D7D095}" type="presParOf" srcId="{FF84F3B7-B4D9-47F1-A193-5ADF9BF62D32}" destId="{06BD1510-8478-4D2E-8128-94ADC8F9149F}" srcOrd="2" destOrd="0" presId="urn:microsoft.com/office/officeart/2005/8/layout/hList7"/>
    <dgm:cxn modelId="{96BB0FC9-2B20-4CA2-81B5-6487D018E66A}" type="presParOf" srcId="{FF84F3B7-B4D9-47F1-A193-5ADF9BF62D32}" destId="{BB69222B-8791-4CA8-96A1-DCB1C3A1120F}" srcOrd="3" destOrd="0" presId="urn:microsoft.com/office/officeart/2005/8/layout/hList7"/>
    <dgm:cxn modelId="{F9FD6670-5004-485A-B958-CA3814059F65}" type="presParOf" srcId="{3D2EE1FC-A6D7-443E-97C4-47F4D1555766}" destId="{B3FD1C5C-71E2-44C3-B39C-24A42EAF5404}" srcOrd="1" destOrd="0" presId="urn:microsoft.com/office/officeart/2005/8/layout/hList7"/>
    <dgm:cxn modelId="{9ED8AC40-30E8-462A-91B2-6232EC3AA80C}" type="presParOf" srcId="{3D2EE1FC-A6D7-443E-97C4-47F4D1555766}" destId="{B1B97002-EEE5-4300-8BE8-4E1C3053B0F6}" srcOrd="2" destOrd="0" presId="urn:microsoft.com/office/officeart/2005/8/layout/hList7"/>
    <dgm:cxn modelId="{AC441610-AAC9-4CAA-ABF9-D1E487C3183E}" type="presParOf" srcId="{B1B97002-EEE5-4300-8BE8-4E1C3053B0F6}" destId="{0D8FCFB1-6708-40B7-820C-2C05635ED470}" srcOrd="0" destOrd="0" presId="urn:microsoft.com/office/officeart/2005/8/layout/hList7"/>
    <dgm:cxn modelId="{12F85194-5C55-4CCD-9535-D99167A2FE0A}" type="presParOf" srcId="{B1B97002-EEE5-4300-8BE8-4E1C3053B0F6}" destId="{C8187F14-469E-4DBC-88D8-0B5756690372}" srcOrd="1" destOrd="0" presId="urn:microsoft.com/office/officeart/2005/8/layout/hList7"/>
    <dgm:cxn modelId="{1270330D-A943-4B25-B0F2-518D8C73CEC8}" type="presParOf" srcId="{B1B97002-EEE5-4300-8BE8-4E1C3053B0F6}" destId="{094F12B4-CE37-4A23-A935-B4C3D6F44842}" srcOrd="2" destOrd="0" presId="urn:microsoft.com/office/officeart/2005/8/layout/hList7"/>
    <dgm:cxn modelId="{785A4383-15FC-474C-A409-0048B3BCAECD}" type="presParOf" srcId="{B1B97002-EEE5-4300-8BE8-4E1C3053B0F6}" destId="{0CB40995-5ED9-4A30-B688-D8331FBCE648}" srcOrd="3" destOrd="0" presId="urn:microsoft.com/office/officeart/2005/8/layout/hList7"/>
    <dgm:cxn modelId="{0DF8A1B9-5818-4F6D-AE3A-910819638C07}" type="presParOf" srcId="{3D2EE1FC-A6D7-443E-97C4-47F4D1555766}" destId="{A6C10436-3449-40F0-8160-CC93FB9B9752}" srcOrd="3" destOrd="0" presId="urn:microsoft.com/office/officeart/2005/8/layout/hList7"/>
    <dgm:cxn modelId="{D2F50287-E87D-4D08-B573-ACA371F59373}" type="presParOf" srcId="{3D2EE1FC-A6D7-443E-97C4-47F4D1555766}" destId="{8C37572B-5F7C-4526-9903-426327B68BB2}" srcOrd="4" destOrd="0" presId="urn:microsoft.com/office/officeart/2005/8/layout/hList7"/>
    <dgm:cxn modelId="{C567E199-BCCB-41BE-9E7E-BD5BFD93E147}" type="presParOf" srcId="{8C37572B-5F7C-4526-9903-426327B68BB2}" destId="{56002CA4-46FD-4CE0-8CDC-E73EAF4B1869}" srcOrd="0" destOrd="0" presId="urn:microsoft.com/office/officeart/2005/8/layout/hList7"/>
    <dgm:cxn modelId="{201D994B-0B94-4C4B-835D-E8353B3D8717}" type="presParOf" srcId="{8C37572B-5F7C-4526-9903-426327B68BB2}" destId="{0864CF13-3656-49A1-AD72-9235E5B97B06}" srcOrd="1" destOrd="0" presId="urn:microsoft.com/office/officeart/2005/8/layout/hList7"/>
    <dgm:cxn modelId="{64D8302C-33BE-44A5-82C6-26279CBB57CF}" type="presParOf" srcId="{8C37572B-5F7C-4526-9903-426327B68BB2}" destId="{FA467C86-B413-4FC1-AF8B-7F2EE32AA834}" srcOrd="2" destOrd="0" presId="urn:microsoft.com/office/officeart/2005/8/layout/hList7"/>
    <dgm:cxn modelId="{54A432C0-F0CD-415C-850E-70D297AFA93E}" type="presParOf" srcId="{8C37572B-5F7C-4526-9903-426327B68BB2}" destId="{7DCF8EDA-7E56-47D4-8BE2-E5D0AE34E8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5F443-44DC-49B7-9B1B-C15715BE670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E928E4B-A05B-417B-AD52-6AAE69CC7C8D}">
      <dgm:prSet phldrT="[Text]"/>
      <dgm:spPr/>
      <dgm:t>
        <a:bodyPr/>
        <a:lstStyle/>
        <a:p>
          <a:r>
            <a:rPr lang="ru-RU" dirty="0" smtClean="0"/>
            <a:t>Говорение, смех, крик, </a:t>
          </a:r>
          <a:r>
            <a:rPr lang="ru-RU" dirty="0" err="1" smtClean="0"/>
            <a:t>гул,шепот</a:t>
          </a:r>
          <a:endParaRPr lang="de-DE" dirty="0"/>
        </a:p>
      </dgm:t>
    </dgm:pt>
    <dgm:pt modelId="{11F96013-797C-453D-8671-352E1BD729B7}" type="parTrans" cxnId="{7E7335A7-15E9-40E2-8811-32069D93D9F3}">
      <dgm:prSet/>
      <dgm:spPr/>
      <dgm:t>
        <a:bodyPr/>
        <a:lstStyle/>
        <a:p>
          <a:endParaRPr lang="de-DE"/>
        </a:p>
      </dgm:t>
    </dgm:pt>
    <dgm:pt modelId="{721EAE54-2579-4D87-9455-6A07D88FCCF9}" type="sibTrans" cxnId="{7E7335A7-15E9-40E2-8811-32069D93D9F3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de-DE">
            <a:ln>
              <a:noFill/>
            </a:ln>
          </a:endParaRPr>
        </a:p>
      </dgm:t>
    </dgm:pt>
    <dgm:pt modelId="{F27055DC-AFB7-4519-A70C-60826F26FE2A}">
      <dgm:prSet phldrT="[Text]"/>
      <dgm:spPr/>
      <dgm:t>
        <a:bodyPr/>
        <a:lstStyle/>
        <a:p>
          <a:r>
            <a:rPr lang="ru-RU" dirty="0" err="1" smtClean="0"/>
            <a:t>Двигание</a:t>
          </a:r>
          <a:r>
            <a:rPr lang="ru-RU" dirty="0" smtClean="0"/>
            <a:t> мебели</a:t>
          </a:r>
          <a:r>
            <a:rPr lang="de-DE" dirty="0" smtClean="0"/>
            <a:t>, </a:t>
          </a:r>
          <a:r>
            <a:rPr lang="ru-RU" dirty="0" smtClean="0"/>
            <a:t>скрип от стульев</a:t>
          </a:r>
          <a:endParaRPr lang="de-DE" dirty="0"/>
        </a:p>
      </dgm:t>
    </dgm:pt>
    <dgm:pt modelId="{37FCA556-D430-437D-B28E-2CDAE933EB0C}" type="parTrans" cxnId="{2882DD5D-C07B-48F9-8351-D2A6533D4452}">
      <dgm:prSet/>
      <dgm:spPr/>
      <dgm:t>
        <a:bodyPr/>
        <a:lstStyle/>
        <a:p>
          <a:endParaRPr lang="de-DE"/>
        </a:p>
      </dgm:t>
    </dgm:pt>
    <dgm:pt modelId="{EAFE607D-35E7-48FA-B0E7-624DA37001B4}" type="sibTrans" cxnId="{2882DD5D-C07B-48F9-8351-D2A6533D445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de-DE"/>
        </a:p>
      </dgm:t>
    </dgm:pt>
    <dgm:pt modelId="{E9BA66D7-CA94-42ED-BA02-EFB617A92580}">
      <dgm:prSet phldrT="[Text]"/>
      <dgm:spPr/>
      <dgm:t>
        <a:bodyPr/>
        <a:lstStyle/>
        <a:p>
          <a:r>
            <a:rPr lang="ru-RU" dirty="0" smtClean="0"/>
            <a:t>Мастерские, музыкальные кабинеты, столовая</a:t>
          </a:r>
          <a:endParaRPr lang="de-DE" dirty="0"/>
        </a:p>
      </dgm:t>
    </dgm:pt>
    <dgm:pt modelId="{C1787BB5-C139-40E7-B493-8E33CDD367DB}" type="sibTrans" cxnId="{D1EF8665-8FA1-45B3-AEBE-E28AC98242C6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de-DE"/>
        </a:p>
      </dgm:t>
    </dgm:pt>
    <dgm:pt modelId="{734382AC-9A06-4024-9858-292416A6EBEF}" type="parTrans" cxnId="{D1EF8665-8FA1-45B3-AEBE-E28AC98242C6}">
      <dgm:prSet/>
      <dgm:spPr/>
      <dgm:t>
        <a:bodyPr/>
        <a:lstStyle/>
        <a:p>
          <a:endParaRPr lang="de-DE"/>
        </a:p>
      </dgm:t>
    </dgm:pt>
    <dgm:pt modelId="{DD46E38D-52AC-4698-820C-CDAB3DDDD568}" type="pres">
      <dgm:prSet presAssocID="{3515F443-44DC-49B7-9B1B-C15715BE670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de-DE"/>
        </a:p>
      </dgm:t>
    </dgm:pt>
    <dgm:pt modelId="{09873704-312B-4521-A4FF-F7E7D0BD0DBE}" type="pres">
      <dgm:prSet presAssocID="{EE928E4B-A05B-417B-AD52-6AAE69CC7C8D}" presName="text1" presStyleCnt="0"/>
      <dgm:spPr/>
    </dgm:pt>
    <dgm:pt modelId="{7F29582D-8D9D-465B-9148-7C52347C2702}" type="pres">
      <dgm:prSet presAssocID="{EE928E4B-A05B-417B-AD52-6AAE69CC7C8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E8B91A-4D0A-4A71-94AE-0E17B8A09124}" type="pres">
      <dgm:prSet presAssocID="{EE928E4B-A05B-417B-AD52-6AAE69CC7C8D}" presName="textaccent1" presStyleCnt="0"/>
      <dgm:spPr/>
    </dgm:pt>
    <dgm:pt modelId="{DF14234D-40B8-4BE1-BADF-5A0E61767F7C}" type="pres">
      <dgm:prSet presAssocID="{EE928E4B-A05B-417B-AD52-6AAE69CC7C8D}" presName="accentRepeatNode" presStyleLbl="solidAlignAcc1" presStyleIdx="0" presStyleCnt="6"/>
      <dgm:spPr/>
    </dgm:pt>
    <dgm:pt modelId="{0E5A1720-51C2-421C-92EC-33799437B24B}" type="pres">
      <dgm:prSet presAssocID="{721EAE54-2579-4D87-9455-6A07D88FCCF9}" presName="image1" presStyleCnt="0"/>
      <dgm:spPr/>
    </dgm:pt>
    <dgm:pt modelId="{FDCB7B7A-61C4-49B6-B0F5-85AAED038281}" type="pres">
      <dgm:prSet presAssocID="{721EAE54-2579-4D87-9455-6A07D88FCCF9}" presName="imageRepeatNode" presStyleLbl="alignAcc1" presStyleIdx="0" presStyleCnt="3"/>
      <dgm:spPr/>
      <dgm:t>
        <a:bodyPr/>
        <a:lstStyle/>
        <a:p>
          <a:endParaRPr lang="de-DE"/>
        </a:p>
      </dgm:t>
    </dgm:pt>
    <dgm:pt modelId="{E2BBA635-EC3F-4298-98A0-091ABAF11F64}" type="pres">
      <dgm:prSet presAssocID="{721EAE54-2579-4D87-9455-6A07D88FCCF9}" presName="imageaccent1" presStyleCnt="0"/>
      <dgm:spPr/>
    </dgm:pt>
    <dgm:pt modelId="{B14DC871-17B6-4086-ABE2-63FDBD95802F}" type="pres">
      <dgm:prSet presAssocID="{721EAE54-2579-4D87-9455-6A07D88FCCF9}" presName="accentRepeatNode" presStyleLbl="solidAlignAcc1" presStyleIdx="1" presStyleCnt="6"/>
      <dgm:spPr/>
    </dgm:pt>
    <dgm:pt modelId="{16C080CC-8ADB-4C5B-8DEE-329F00816EB1}" type="pres">
      <dgm:prSet presAssocID="{F27055DC-AFB7-4519-A70C-60826F26FE2A}" presName="text2" presStyleCnt="0"/>
      <dgm:spPr/>
    </dgm:pt>
    <dgm:pt modelId="{110CAF51-1253-44FF-9327-FE3546C3C134}" type="pres">
      <dgm:prSet presAssocID="{F27055DC-AFB7-4519-A70C-60826F26FE2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A5713B-5665-4958-8D49-A1D3F28AEF12}" type="pres">
      <dgm:prSet presAssocID="{F27055DC-AFB7-4519-A70C-60826F26FE2A}" presName="textaccent2" presStyleCnt="0"/>
      <dgm:spPr/>
    </dgm:pt>
    <dgm:pt modelId="{11B41727-F6F0-4B62-93AC-95EF7FE438EC}" type="pres">
      <dgm:prSet presAssocID="{F27055DC-AFB7-4519-A70C-60826F26FE2A}" presName="accentRepeatNode" presStyleLbl="solidAlignAcc1" presStyleIdx="2" presStyleCnt="6"/>
      <dgm:spPr/>
    </dgm:pt>
    <dgm:pt modelId="{DC076CA8-2373-425F-8E2C-9499638F562A}" type="pres">
      <dgm:prSet presAssocID="{EAFE607D-35E7-48FA-B0E7-624DA37001B4}" presName="image2" presStyleCnt="0"/>
      <dgm:spPr/>
    </dgm:pt>
    <dgm:pt modelId="{79CDC2A5-867E-417A-81E8-20D41B752FFB}" type="pres">
      <dgm:prSet presAssocID="{EAFE607D-35E7-48FA-B0E7-624DA37001B4}" presName="imageRepeatNode" presStyleLbl="alignAcc1" presStyleIdx="1" presStyleCnt="3"/>
      <dgm:spPr/>
      <dgm:t>
        <a:bodyPr/>
        <a:lstStyle/>
        <a:p>
          <a:endParaRPr lang="de-DE"/>
        </a:p>
      </dgm:t>
    </dgm:pt>
    <dgm:pt modelId="{50B2A627-B09F-48EA-B37A-BABEC92D9C04}" type="pres">
      <dgm:prSet presAssocID="{EAFE607D-35E7-48FA-B0E7-624DA37001B4}" presName="imageaccent2" presStyleCnt="0"/>
      <dgm:spPr/>
    </dgm:pt>
    <dgm:pt modelId="{AE8BE5C6-FB3C-454C-BB1F-0B8B9CAC8AC7}" type="pres">
      <dgm:prSet presAssocID="{EAFE607D-35E7-48FA-B0E7-624DA37001B4}" presName="accentRepeatNode" presStyleLbl="solidAlignAcc1" presStyleIdx="3" presStyleCnt="6"/>
      <dgm:spPr/>
    </dgm:pt>
    <dgm:pt modelId="{F58BB0C7-2FA0-4B16-B206-B2633B871CDB}" type="pres">
      <dgm:prSet presAssocID="{E9BA66D7-CA94-42ED-BA02-EFB617A92580}" presName="text3" presStyleCnt="0"/>
      <dgm:spPr/>
    </dgm:pt>
    <dgm:pt modelId="{C001AD18-64B9-4BAA-AE40-96A78C9381FB}" type="pres">
      <dgm:prSet presAssocID="{E9BA66D7-CA94-42ED-BA02-EFB617A9258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CC8386-DDE1-425C-B3F6-B9FAE35ED5D7}" type="pres">
      <dgm:prSet presAssocID="{E9BA66D7-CA94-42ED-BA02-EFB617A92580}" presName="textaccent3" presStyleCnt="0"/>
      <dgm:spPr/>
    </dgm:pt>
    <dgm:pt modelId="{01AD6AA8-29CD-43CF-9103-ABC61444F2C5}" type="pres">
      <dgm:prSet presAssocID="{E9BA66D7-CA94-42ED-BA02-EFB617A92580}" presName="accentRepeatNode" presStyleLbl="solidAlignAcc1" presStyleIdx="4" presStyleCnt="6"/>
      <dgm:spPr/>
    </dgm:pt>
    <dgm:pt modelId="{78965826-3455-4CA9-865A-CCBCD7E9B191}" type="pres">
      <dgm:prSet presAssocID="{C1787BB5-C139-40E7-B493-8E33CDD367DB}" presName="image3" presStyleCnt="0"/>
      <dgm:spPr/>
    </dgm:pt>
    <dgm:pt modelId="{D2C339F5-76BF-40D9-B73C-36D27372B392}" type="pres">
      <dgm:prSet presAssocID="{C1787BB5-C139-40E7-B493-8E33CDD367DB}" presName="imageRepeatNode" presStyleLbl="alignAcc1" presStyleIdx="2" presStyleCnt="3"/>
      <dgm:spPr/>
      <dgm:t>
        <a:bodyPr/>
        <a:lstStyle/>
        <a:p>
          <a:endParaRPr lang="de-DE"/>
        </a:p>
      </dgm:t>
    </dgm:pt>
    <dgm:pt modelId="{BF60D172-5524-4DA2-A2AC-F198A3530D16}" type="pres">
      <dgm:prSet presAssocID="{C1787BB5-C139-40E7-B493-8E33CDD367DB}" presName="imageaccent3" presStyleCnt="0"/>
      <dgm:spPr/>
    </dgm:pt>
    <dgm:pt modelId="{5FBE3C26-4899-4272-9D75-791EDA56FD86}" type="pres">
      <dgm:prSet presAssocID="{C1787BB5-C139-40E7-B493-8E33CDD367DB}" presName="accentRepeatNode" presStyleLbl="solidAlignAcc1" presStyleIdx="5" presStyleCnt="6"/>
      <dgm:spPr/>
    </dgm:pt>
  </dgm:ptLst>
  <dgm:cxnLst>
    <dgm:cxn modelId="{D780494D-0234-4DC0-A157-C8BEFC63CB41}" type="presOf" srcId="{3515F443-44DC-49B7-9B1B-C15715BE670E}" destId="{DD46E38D-52AC-4698-820C-CDAB3DDDD568}" srcOrd="0" destOrd="0" presId="urn:microsoft.com/office/officeart/2008/layout/HexagonCluster"/>
    <dgm:cxn modelId="{D1EF8665-8FA1-45B3-AEBE-E28AC98242C6}" srcId="{3515F443-44DC-49B7-9B1B-C15715BE670E}" destId="{E9BA66D7-CA94-42ED-BA02-EFB617A92580}" srcOrd="2" destOrd="0" parTransId="{734382AC-9A06-4024-9858-292416A6EBEF}" sibTransId="{C1787BB5-C139-40E7-B493-8E33CDD367DB}"/>
    <dgm:cxn modelId="{69E4AE28-30FB-4DDE-AB18-5B019FFC4FEE}" type="presOf" srcId="{EE928E4B-A05B-417B-AD52-6AAE69CC7C8D}" destId="{7F29582D-8D9D-465B-9148-7C52347C2702}" srcOrd="0" destOrd="0" presId="urn:microsoft.com/office/officeart/2008/layout/HexagonCluster"/>
    <dgm:cxn modelId="{B31A0114-FBD0-40A6-A8E2-F9B2F0EDD310}" type="presOf" srcId="{E9BA66D7-CA94-42ED-BA02-EFB617A92580}" destId="{C001AD18-64B9-4BAA-AE40-96A78C9381FB}" srcOrd="0" destOrd="0" presId="urn:microsoft.com/office/officeart/2008/layout/HexagonCluster"/>
    <dgm:cxn modelId="{2882DD5D-C07B-48F9-8351-D2A6533D4452}" srcId="{3515F443-44DC-49B7-9B1B-C15715BE670E}" destId="{F27055DC-AFB7-4519-A70C-60826F26FE2A}" srcOrd="1" destOrd="0" parTransId="{37FCA556-D430-437D-B28E-2CDAE933EB0C}" sibTransId="{EAFE607D-35E7-48FA-B0E7-624DA37001B4}"/>
    <dgm:cxn modelId="{7E7335A7-15E9-40E2-8811-32069D93D9F3}" srcId="{3515F443-44DC-49B7-9B1B-C15715BE670E}" destId="{EE928E4B-A05B-417B-AD52-6AAE69CC7C8D}" srcOrd="0" destOrd="0" parTransId="{11F96013-797C-453D-8671-352E1BD729B7}" sibTransId="{721EAE54-2579-4D87-9455-6A07D88FCCF9}"/>
    <dgm:cxn modelId="{46C836C7-1DBD-4EEC-81CF-9805578B790A}" type="presOf" srcId="{F27055DC-AFB7-4519-A70C-60826F26FE2A}" destId="{110CAF51-1253-44FF-9327-FE3546C3C134}" srcOrd="0" destOrd="0" presId="urn:microsoft.com/office/officeart/2008/layout/HexagonCluster"/>
    <dgm:cxn modelId="{98918DDA-18A6-40F8-8735-FCC180507690}" type="presOf" srcId="{EAFE607D-35E7-48FA-B0E7-624DA37001B4}" destId="{79CDC2A5-867E-417A-81E8-20D41B752FFB}" srcOrd="0" destOrd="0" presId="urn:microsoft.com/office/officeart/2008/layout/HexagonCluster"/>
    <dgm:cxn modelId="{82A367F2-FB01-4095-9D38-24A518B1DB65}" type="presOf" srcId="{C1787BB5-C139-40E7-B493-8E33CDD367DB}" destId="{D2C339F5-76BF-40D9-B73C-36D27372B392}" srcOrd="0" destOrd="0" presId="urn:microsoft.com/office/officeart/2008/layout/HexagonCluster"/>
    <dgm:cxn modelId="{3BC280A2-FC77-4D2F-990B-EF6DCEF945B5}" type="presOf" srcId="{721EAE54-2579-4D87-9455-6A07D88FCCF9}" destId="{FDCB7B7A-61C4-49B6-B0F5-85AAED038281}" srcOrd="0" destOrd="0" presId="urn:microsoft.com/office/officeart/2008/layout/HexagonCluster"/>
    <dgm:cxn modelId="{10C94643-F5CD-4505-BD43-84AAD250A58E}" type="presParOf" srcId="{DD46E38D-52AC-4698-820C-CDAB3DDDD568}" destId="{09873704-312B-4521-A4FF-F7E7D0BD0DBE}" srcOrd="0" destOrd="0" presId="urn:microsoft.com/office/officeart/2008/layout/HexagonCluster"/>
    <dgm:cxn modelId="{1322E32D-581E-4DAF-A50A-3774EBAE5B7C}" type="presParOf" srcId="{09873704-312B-4521-A4FF-F7E7D0BD0DBE}" destId="{7F29582D-8D9D-465B-9148-7C52347C2702}" srcOrd="0" destOrd="0" presId="urn:microsoft.com/office/officeart/2008/layout/HexagonCluster"/>
    <dgm:cxn modelId="{09F686EE-A886-4CB7-B162-98441BAB6C43}" type="presParOf" srcId="{DD46E38D-52AC-4698-820C-CDAB3DDDD568}" destId="{C4E8B91A-4D0A-4A71-94AE-0E17B8A09124}" srcOrd="1" destOrd="0" presId="urn:microsoft.com/office/officeart/2008/layout/HexagonCluster"/>
    <dgm:cxn modelId="{4D52F4DB-698F-4670-ADE5-A526C38DA60A}" type="presParOf" srcId="{C4E8B91A-4D0A-4A71-94AE-0E17B8A09124}" destId="{DF14234D-40B8-4BE1-BADF-5A0E61767F7C}" srcOrd="0" destOrd="0" presId="urn:microsoft.com/office/officeart/2008/layout/HexagonCluster"/>
    <dgm:cxn modelId="{5DAAC6D1-D0A8-43E7-ABC2-5311A022D0FA}" type="presParOf" srcId="{DD46E38D-52AC-4698-820C-CDAB3DDDD568}" destId="{0E5A1720-51C2-421C-92EC-33799437B24B}" srcOrd="2" destOrd="0" presId="urn:microsoft.com/office/officeart/2008/layout/HexagonCluster"/>
    <dgm:cxn modelId="{D9000032-0BF6-416A-BA38-FDCF559DF3F0}" type="presParOf" srcId="{0E5A1720-51C2-421C-92EC-33799437B24B}" destId="{FDCB7B7A-61C4-49B6-B0F5-85AAED038281}" srcOrd="0" destOrd="0" presId="urn:microsoft.com/office/officeart/2008/layout/HexagonCluster"/>
    <dgm:cxn modelId="{2CBB69A0-AFEF-44B7-9A93-D5889AFC49E2}" type="presParOf" srcId="{DD46E38D-52AC-4698-820C-CDAB3DDDD568}" destId="{E2BBA635-EC3F-4298-98A0-091ABAF11F64}" srcOrd="3" destOrd="0" presId="urn:microsoft.com/office/officeart/2008/layout/HexagonCluster"/>
    <dgm:cxn modelId="{B2DDAFF1-1618-428D-839C-520359F534C7}" type="presParOf" srcId="{E2BBA635-EC3F-4298-98A0-091ABAF11F64}" destId="{B14DC871-17B6-4086-ABE2-63FDBD95802F}" srcOrd="0" destOrd="0" presId="urn:microsoft.com/office/officeart/2008/layout/HexagonCluster"/>
    <dgm:cxn modelId="{2A37FCB7-2EB8-470A-A74D-74EAC2089A42}" type="presParOf" srcId="{DD46E38D-52AC-4698-820C-CDAB3DDDD568}" destId="{16C080CC-8ADB-4C5B-8DEE-329F00816EB1}" srcOrd="4" destOrd="0" presId="urn:microsoft.com/office/officeart/2008/layout/HexagonCluster"/>
    <dgm:cxn modelId="{EFF53ED9-0B22-4925-9769-962486EF9D13}" type="presParOf" srcId="{16C080CC-8ADB-4C5B-8DEE-329F00816EB1}" destId="{110CAF51-1253-44FF-9327-FE3546C3C134}" srcOrd="0" destOrd="0" presId="urn:microsoft.com/office/officeart/2008/layout/HexagonCluster"/>
    <dgm:cxn modelId="{FB8CED02-47EB-4FAF-B84D-084D3629C73F}" type="presParOf" srcId="{DD46E38D-52AC-4698-820C-CDAB3DDDD568}" destId="{A4A5713B-5665-4958-8D49-A1D3F28AEF12}" srcOrd="5" destOrd="0" presId="urn:microsoft.com/office/officeart/2008/layout/HexagonCluster"/>
    <dgm:cxn modelId="{D8F5E2D8-C22D-4C2F-B30F-D573BF32874D}" type="presParOf" srcId="{A4A5713B-5665-4958-8D49-A1D3F28AEF12}" destId="{11B41727-F6F0-4B62-93AC-95EF7FE438EC}" srcOrd="0" destOrd="0" presId="urn:microsoft.com/office/officeart/2008/layout/HexagonCluster"/>
    <dgm:cxn modelId="{8B2B81F1-8AFE-40C2-B094-5BC1EDA2064D}" type="presParOf" srcId="{DD46E38D-52AC-4698-820C-CDAB3DDDD568}" destId="{DC076CA8-2373-425F-8E2C-9499638F562A}" srcOrd="6" destOrd="0" presId="urn:microsoft.com/office/officeart/2008/layout/HexagonCluster"/>
    <dgm:cxn modelId="{509DF139-F484-438B-AFE9-708AE9AD8612}" type="presParOf" srcId="{DC076CA8-2373-425F-8E2C-9499638F562A}" destId="{79CDC2A5-867E-417A-81E8-20D41B752FFB}" srcOrd="0" destOrd="0" presId="urn:microsoft.com/office/officeart/2008/layout/HexagonCluster"/>
    <dgm:cxn modelId="{9A14CDAB-A8F4-4BDA-9EEA-FDA205A6E69F}" type="presParOf" srcId="{DD46E38D-52AC-4698-820C-CDAB3DDDD568}" destId="{50B2A627-B09F-48EA-B37A-BABEC92D9C04}" srcOrd="7" destOrd="0" presId="urn:microsoft.com/office/officeart/2008/layout/HexagonCluster"/>
    <dgm:cxn modelId="{C46E69B5-0AF9-486C-A160-1CD978E76D5D}" type="presParOf" srcId="{50B2A627-B09F-48EA-B37A-BABEC92D9C04}" destId="{AE8BE5C6-FB3C-454C-BB1F-0B8B9CAC8AC7}" srcOrd="0" destOrd="0" presId="urn:microsoft.com/office/officeart/2008/layout/HexagonCluster"/>
    <dgm:cxn modelId="{6B66050B-799C-4482-9377-34B145206115}" type="presParOf" srcId="{DD46E38D-52AC-4698-820C-CDAB3DDDD568}" destId="{F58BB0C7-2FA0-4B16-B206-B2633B871CDB}" srcOrd="8" destOrd="0" presId="urn:microsoft.com/office/officeart/2008/layout/HexagonCluster"/>
    <dgm:cxn modelId="{7CE08D0E-D0E2-418E-8C7A-97D3B1582AE3}" type="presParOf" srcId="{F58BB0C7-2FA0-4B16-B206-B2633B871CDB}" destId="{C001AD18-64B9-4BAA-AE40-96A78C9381FB}" srcOrd="0" destOrd="0" presId="urn:microsoft.com/office/officeart/2008/layout/HexagonCluster"/>
    <dgm:cxn modelId="{66312555-8371-409F-9645-789702416F52}" type="presParOf" srcId="{DD46E38D-52AC-4698-820C-CDAB3DDDD568}" destId="{1CCC8386-DDE1-425C-B3F6-B9FAE35ED5D7}" srcOrd="9" destOrd="0" presId="urn:microsoft.com/office/officeart/2008/layout/HexagonCluster"/>
    <dgm:cxn modelId="{51C4A64B-6DBD-42A1-8E48-682743DEE033}" type="presParOf" srcId="{1CCC8386-DDE1-425C-B3F6-B9FAE35ED5D7}" destId="{01AD6AA8-29CD-43CF-9103-ABC61444F2C5}" srcOrd="0" destOrd="0" presId="urn:microsoft.com/office/officeart/2008/layout/HexagonCluster"/>
    <dgm:cxn modelId="{3194D10D-8894-4252-8FC8-68DDF5748727}" type="presParOf" srcId="{DD46E38D-52AC-4698-820C-CDAB3DDDD568}" destId="{78965826-3455-4CA9-865A-CCBCD7E9B191}" srcOrd="10" destOrd="0" presId="urn:microsoft.com/office/officeart/2008/layout/HexagonCluster"/>
    <dgm:cxn modelId="{DDE47DF0-C7F9-4067-86C5-B45954B735E6}" type="presParOf" srcId="{78965826-3455-4CA9-865A-CCBCD7E9B191}" destId="{D2C339F5-76BF-40D9-B73C-36D27372B392}" srcOrd="0" destOrd="0" presId="urn:microsoft.com/office/officeart/2008/layout/HexagonCluster"/>
    <dgm:cxn modelId="{E1572F75-E712-470C-AA8C-B91A526FCCD5}" type="presParOf" srcId="{DD46E38D-52AC-4698-820C-CDAB3DDDD568}" destId="{BF60D172-5524-4DA2-A2AC-F198A3530D16}" srcOrd="11" destOrd="0" presId="urn:microsoft.com/office/officeart/2008/layout/HexagonCluster"/>
    <dgm:cxn modelId="{7E46E111-07E8-489A-9D92-2EF08D674F0C}" type="presParOf" srcId="{BF60D172-5524-4DA2-A2AC-F198A3530D16}" destId="{5FBE3C26-4899-4272-9D75-791EDA56FD8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F6BA-2B46-4EF2-8FD2-29846E0254BB}">
      <dsp:nvSpPr>
        <dsp:cNvPr id="0" name=""/>
        <dsp:cNvSpPr/>
      </dsp:nvSpPr>
      <dsp:spPr>
        <a:xfrm>
          <a:off x="1872338" y="220076"/>
          <a:ext cx="4367662" cy="151683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0EEDE-FB1F-4A4B-8D97-86CA69F91AF3}">
      <dsp:nvSpPr>
        <dsp:cNvPr id="0" name=""/>
        <dsp:cNvSpPr/>
      </dsp:nvSpPr>
      <dsp:spPr>
        <a:xfrm>
          <a:off x="3639718" y="3934282"/>
          <a:ext cx="846446" cy="54172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8958A-067E-4521-810B-585018FC145D}">
      <dsp:nvSpPr>
        <dsp:cNvPr id="0" name=""/>
        <dsp:cNvSpPr/>
      </dsp:nvSpPr>
      <dsp:spPr>
        <a:xfrm>
          <a:off x="2031470" y="4367662"/>
          <a:ext cx="4062942" cy="1015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Шум может быть различного качества</a:t>
          </a:r>
          <a:endParaRPr lang="de-DE" sz="2400" b="1" kern="1200" dirty="0"/>
        </a:p>
      </dsp:txBody>
      <dsp:txXfrm>
        <a:off x="2031470" y="4367662"/>
        <a:ext cx="4062942" cy="1015735"/>
      </dsp:txXfrm>
    </dsp:sp>
    <dsp:sp modelId="{6C7CBD52-8E8E-4F30-BFFF-DADCF6243C03}">
      <dsp:nvSpPr>
        <dsp:cNvPr id="0" name=""/>
        <dsp:cNvSpPr/>
      </dsp:nvSpPr>
      <dsp:spPr>
        <a:xfrm>
          <a:off x="3460271" y="1854055"/>
          <a:ext cx="1523603" cy="152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Влияние громкого шума приводит к болезни</a:t>
          </a:r>
          <a:endParaRPr lang="de-DE" sz="1800" b="1" kern="1200" dirty="0"/>
        </a:p>
      </dsp:txBody>
      <dsp:txXfrm>
        <a:off x="3683397" y="2077181"/>
        <a:ext cx="1077351" cy="1077351"/>
      </dsp:txXfrm>
    </dsp:sp>
    <dsp:sp modelId="{A02E31E7-857B-4BBE-B696-4FB302E0F26C}">
      <dsp:nvSpPr>
        <dsp:cNvPr id="0" name=""/>
        <dsp:cNvSpPr/>
      </dsp:nvSpPr>
      <dsp:spPr>
        <a:xfrm>
          <a:off x="2370048" y="711014"/>
          <a:ext cx="1523603" cy="152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частота</a:t>
          </a:r>
          <a:endParaRPr lang="de-DE" sz="1800" kern="1200" dirty="0"/>
        </a:p>
      </dsp:txBody>
      <dsp:txXfrm>
        <a:off x="2593174" y="934140"/>
        <a:ext cx="1077351" cy="1077351"/>
      </dsp:txXfrm>
    </dsp:sp>
    <dsp:sp modelId="{C9EA7C64-19E4-4E07-B820-CB5A55704D47}">
      <dsp:nvSpPr>
        <dsp:cNvPr id="0" name=""/>
        <dsp:cNvSpPr/>
      </dsp:nvSpPr>
      <dsp:spPr>
        <a:xfrm>
          <a:off x="3927510" y="342641"/>
          <a:ext cx="1523603" cy="152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Звуковое</a:t>
          </a:r>
          <a:r>
            <a:rPr lang="ru-RU" sz="1800" kern="1200" baseline="0" dirty="0" smtClean="0"/>
            <a:t> явление</a:t>
          </a:r>
          <a:endParaRPr lang="de-DE" sz="1800" kern="1200" dirty="0"/>
        </a:p>
      </dsp:txBody>
      <dsp:txXfrm>
        <a:off x="4150636" y="565767"/>
        <a:ext cx="1077351" cy="1077351"/>
      </dsp:txXfrm>
    </dsp:sp>
    <dsp:sp modelId="{368305C3-41FD-4E7E-A46D-9AA678028CDF}">
      <dsp:nvSpPr>
        <dsp:cNvPr id="0" name=""/>
        <dsp:cNvSpPr/>
      </dsp:nvSpPr>
      <dsp:spPr>
        <a:xfrm>
          <a:off x="1692891" y="33857"/>
          <a:ext cx="4740099" cy="37920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7F52E-C05A-4A5B-BA40-40D82C2C3236}">
      <dsp:nvSpPr>
        <dsp:cNvPr id="0" name=""/>
        <dsp:cNvSpPr/>
      </dsp:nvSpPr>
      <dsp:spPr>
        <a:xfrm>
          <a:off x="0" y="169289"/>
          <a:ext cx="8125883" cy="50786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333DC-7A1E-407A-8DFB-91B833A4D1B6}">
      <dsp:nvSpPr>
        <dsp:cNvPr id="0" name=""/>
        <dsp:cNvSpPr/>
      </dsp:nvSpPr>
      <dsp:spPr>
        <a:xfrm>
          <a:off x="1031987" y="3674592"/>
          <a:ext cx="211272" cy="211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70DC8-91AD-4349-9366-7CCA3291A87B}">
      <dsp:nvSpPr>
        <dsp:cNvPr id="0" name=""/>
        <dsp:cNvSpPr/>
      </dsp:nvSpPr>
      <dsp:spPr>
        <a:xfrm>
          <a:off x="1137623" y="3780228"/>
          <a:ext cx="1893330" cy="146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4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Инфразвук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&gt; </a:t>
          </a:r>
          <a:r>
            <a:rPr lang="de-DE" sz="2800" kern="1200" dirty="0"/>
            <a:t>0 </a:t>
          </a:r>
          <a:r>
            <a:rPr lang="ru-RU" sz="2800" kern="1200" dirty="0" smtClean="0"/>
            <a:t>до </a:t>
          </a:r>
          <a:r>
            <a:rPr lang="de-DE" sz="2800" kern="1200" dirty="0" smtClean="0"/>
            <a:t>16 </a:t>
          </a:r>
          <a:r>
            <a:rPr lang="de-DE" sz="2800" kern="1200" dirty="0"/>
            <a:t>Hz</a:t>
          </a:r>
        </a:p>
      </dsp:txBody>
      <dsp:txXfrm>
        <a:off x="1137623" y="3780228"/>
        <a:ext cx="1893330" cy="1467737"/>
      </dsp:txXfrm>
    </dsp:sp>
    <dsp:sp modelId="{6840E376-2237-41EC-8113-58BAEFEFF7D7}">
      <dsp:nvSpPr>
        <dsp:cNvPr id="0" name=""/>
        <dsp:cNvSpPr/>
      </dsp:nvSpPr>
      <dsp:spPr>
        <a:xfrm>
          <a:off x="2896877" y="2294207"/>
          <a:ext cx="381916" cy="381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E867F-11D8-4CEA-8CB5-D9BC7B0CCDCF}">
      <dsp:nvSpPr>
        <dsp:cNvPr id="0" name=""/>
        <dsp:cNvSpPr/>
      </dsp:nvSpPr>
      <dsp:spPr>
        <a:xfrm>
          <a:off x="3087835" y="2485166"/>
          <a:ext cx="1950211" cy="276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7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Ультразвук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20 </a:t>
          </a:r>
          <a:r>
            <a:rPr lang="de-DE" sz="2800" kern="1200" dirty="0"/>
            <a:t>kHz </a:t>
          </a:r>
          <a:r>
            <a:rPr lang="ru-RU" sz="2800" kern="1200" dirty="0" smtClean="0"/>
            <a:t>до </a:t>
          </a:r>
          <a:r>
            <a:rPr lang="de-DE" sz="2800" kern="1200" dirty="0" smtClean="0"/>
            <a:t>100 </a:t>
          </a:r>
          <a:r>
            <a:rPr lang="de-DE" sz="2800" kern="1200" dirty="0"/>
            <a:t>MHz</a:t>
          </a:r>
        </a:p>
      </dsp:txBody>
      <dsp:txXfrm>
        <a:off x="3087835" y="2485166"/>
        <a:ext cx="1950211" cy="2762800"/>
      </dsp:txXfrm>
    </dsp:sp>
    <dsp:sp modelId="{328C0DCE-2663-4B37-BD42-B65462A761BF}">
      <dsp:nvSpPr>
        <dsp:cNvPr id="0" name=""/>
        <dsp:cNvSpPr/>
      </dsp:nvSpPr>
      <dsp:spPr>
        <a:xfrm>
          <a:off x="5139620" y="1454194"/>
          <a:ext cx="528182" cy="528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14C75-8812-44ED-9663-63A432A02EBA}">
      <dsp:nvSpPr>
        <dsp:cNvPr id="0" name=""/>
        <dsp:cNvSpPr/>
      </dsp:nvSpPr>
      <dsp:spPr>
        <a:xfrm>
          <a:off x="5403712" y="1718286"/>
          <a:ext cx="1950211" cy="35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87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Сверхзвук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10</a:t>
          </a:r>
          <a:r>
            <a:rPr lang="de-DE" sz="2800" kern="1200" baseline="30000" dirty="0" smtClean="0"/>
            <a:t>9</a:t>
          </a:r>
          <a:r>
            <a:rPr lang="de-DE" sz="2800" kern="1200" dirty="0" smtClean="0"/>
            <a:t> </a:t>
          </a:r>
          <a:r>
            <a:rPr lang="ru-RU" sz="2800" kern="1200" dirty="0" smtClean="0"/>
            <a:t>до</a:t>
          </a:r>
          <a:r>
            <a:rPr lang="de-DE" sz="2800" kern="1200" dirty="0" smtClean="0"/>
            <a:t> </a:t>
          </a:r>
          <a:r>
            <a:rPr lang="de-DE" sz="2800" kern="1200" dirty="0"/>
            <a:t>10</a:t>
          </a:r>
          <a:r>
            <a:rPr lang="de-DE" sz="2800" kern="1200" baseline="30000" dirty="0"/>
            <a:t>12</a:t>
          </a:r>
          <a:r>
            <a:rPr lang="de-DE" sz="2800" kern="1200" dirty="0"/>
            <a:t> Hz</a:t>
          </a:r>
        </a:p>
      </dsp:txBody>
      <dsp:txXfrm>
        <a:off x="5403712" y="1718286"/>
        <a:ext cx="1950211" cy="3529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6AAF-A430-436F-B4F7-77CD89F559EE}">
      <dsp:nvSpPr>
        <dsp:cNvPr id="0" name=""/>
        <dsp:cNvSpPr/>
      </dsp:nvSpPr>
      <dsp:spPr>
        <a:xfrm>
          <a:off x="1706" y="0"/>
          <a:ext cx="2654402" cy="541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Акустика</a:t>
          </a:r>
          <a:r>
            <a:rPr lang="ru-RU" sz="2900" kern="1200" baseline="0" dirty="0" smtClean="0"/>
            <a:t> помещения</a:t>
          </a:r>
          <a:endParaRPr lang="de-DE" sz="2900" kern="1200" dirty="0"/>
        </a:p>
      </dsp:txBody>
      <dsp:txXfrm>
        <a:off x="1706" y="2166902"/>
        <a:ext cx="2654402" cy="2166902"/>
      </dsp:txXfrm>
    </dsp:sp>
    <dsp:sp modelId="{BB69222B-8791-4CA8-96A1-DCB1C3A1120F}">
      <dsp:nvSpPr>
        <dsp:cNvPr id="0" name=""/>
        <dsp:cNvSpPr/>
      </dsp:nvSpPr>
      <dsp:spPr>
        <a:xfrm>
          <a:off x="426934" y="325035"/>
          <a:ext cx="1803946" cy="1803946"/>
        </a:xfrm>
        <a:prstGeom prst="ellipse">
          <a:avLst/>
        </a:prstGeom>
        <a:noFill/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FCFB1-6708-40B7-820C-2C05635ED470}">
      <dsp:nvSpPr>
        <dsp:cNvPr id="0" name=""/>
        <dsp:cNvSpPr/>
      </dsp:nvSpPr>
      <dsp:spPr>
        <a:xfrm>
          <a:off x="2766796" y="0"/>
          <a:ext cx="2654402" cy="541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Строительная</a:t>
          </a:r>
          <a:r>
            <a:rPr lang="ru-RU" sz="2900" kern="1200" baseline="0" dirty="0" smtClean="0"/>
            <a:t> акустика</a:t>
          </a:r>
          <a:endParaRPr lang="de-DE" sz="2900" kern="1200" dirty="0"/>
        </a:p>
      </dsp:txBody>
      <dsp:txXfrm>
        <a:off x="2766796" y="2166902"/>
        <a:ext cx="2654402" cy="2166902"/>
      </dsp:txXfrm>
    </dsp:sp>
    <dsp:sp modelId="{0CB40995-5ED9-4A30-B688-D8331FBCE648}">
      <dsp:nvSpPr>
        <dsp:cNvPr id="0" name=""/>
        <dsp:cNvSpPr/>
      </dsp:nvSpPr>
      <dsp:spPr>
        <a:xfrm>
          <a:off x="3160968" y="325035"/>
          <a:ext cx="1803946" cy="1803946"/>
        </a:xfrm>
        <a:prstGeom prst="ellipse">
          <a:avLst/>
        </a:prstGeom>
        <a:noFill/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02CA4-46FD-4CE0-8CDC-E73EAF4B1869}">
      <dsp:nvSpPr>
        <dsp:cNvPr id="0" name=""/>
        <dsp:cNvSpPr/>
      </dsp:nvSpPr>
      <dsp:spPr>
        <a:xfrm>
          <a:off x="5469774" y="0"/>
          <a:ext cx="2654402" cy="541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Акустика речи</a:t>
          </a:r>
          <a:endParaRPr lang="de-DE" sz="2900" kern="1200" dirty="0"/>
        </a:p>
      </dsp:txBody>
      <dsp:txXfrm>
        <a:off x="5469774" y="2166902"/>
        <a:ext cx="2654402" cy="2166902"/>
      </dsp:txXfrm>
    </dsp:sp>
    <dsp:sp modelId="{7DCF8EDA-7E56-47D4-8BE2-E5D0AE34E8EA}">
      <dsp:nvSpPr>
        <dsp:cNvPr id="0" name=""/>
        <dsp:cNvSpPr/>
      </dsp:nvSpPr>
      <dsp:spPr>
        <a:xfrm>
          <a:off x="5895002" y="325035"/>
          <a:ext cx="1803946" cy="1803946"/>
        </a:xfrm>
        <a:prstGeom prst="ellipse">
          <a:avLst/>
        </a:prstGeom>
        <a:noFill/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856F4-85B0-4D4F-9CD7-9D23E324A615}">
      <dsp:nvSpPr>
        <dsp:cNvPr id="0" name=""/>
        <dsp:cNvSpPr/>
      </dsp:nvSpPr>
      <dsp:spPr>
        <a:xfrm>
          <a:off x="325035" y="4333804"/>
          <a:ext cx="7475812" cy="8125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582D-8D9D-465B-9148-7C52347C2702}">
      <dsp:nvSpPr>
        <dsp:cNvPr id="0" name=""/>
        <dsp:cNvSpPr/>
      </dsp:nvSpPr>
      <dsp:spPr>
        <a:xfrm>
          <a:off x="1951837" y="3340577"/>
          <a:ext cx="2283373" cy="1968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Говорение, смех, крик, </a:t>
          </a:r>
          <a:r>
            <a:rPr lang="ru-RU" sz="2100" kern="1200" dirty="0" err="1" smtClean="0"/>
            <a:t>гул,шепот</a:t>
          </a:r>
          <a:endParaRPr lang="de-DE" sz="2100" kern="1200" dirty="0"/>
        </a:p>
      </dsp:txBody>
      <dsp:txXfrm>
        <a:off x="2306174" y="3646077"/>
        <a:ext cx="1574700" cy="1357665"/>
      </dsp:txXfrm>
    </dsp:sp>
    <dsp:sp modelId="{DF14234D-40B8-4BE1-BADF-5A0E61767F7C}">
      <dsp:nvSpPr>
        <dsp:cNvPr id="0" name=""/>
        <dsp:cNvSpPr/>
      </dsp:nvSpPr>
      <dsp:spPr>
        <a:xfrm>
          <a:off x="2011156" y="4209703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7B7A-61C4-49B6-B0F5-85AAED038281}">
      <dsp:nvSpPr>
        <dsp:cNvPr id="0" name=""/>
        <dsp:cNvSpPr/>
      </dsp:nvSpPr>
      <dsp:spPr>
        <a:xfrm>
          <a:off x="0" y="2283167"/>
          <a:ext cx="2283373" cy="19686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DC871-17B6-4086-ABE2-63FDBD95802F}">
      <dsp:nvSpPr>
        <dsp:cNvPr id="0" name=""/>
        <dsp:cNvSpPr/>
      </dsp:nvSpPr>
      <dsp:spPr>
        <a:xfrm>
          <a:off x="1554481" y="3991771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CAF51-1253-44FF-9327-FE3546C3C134}">
      <dsp:nvSpPr>
        <dsp:cNvPr id="0" name=""/>
        <dsp:cNvSpPr/>
      </dsp:nvSpPr>
      <dsp:spPr>
        <a:xfrm>
          <a:off x="3897173" y="2259761"/>
          <a:ext cx="2283373" cy="1968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Двигание</a:t>
          </a:r>
          <a:r>
            <a:rPr lang="ru-RU" sz="2100" kern="1200" dirty="0" smtClean="0"/>
            <a:t> мебели</a:t>
          </a:r>
          <a:r>
            <a:rPr lang="de-DE" sz="2100" kern="1200" dirty="0" smtClean="0"/>
            <a:t>, </a:t>
          </a:r>
          <a:r>
            <a:rPr lang="ru-RU" sz="2100" kern="1200" dirty="0" smtClean="0"/>
            <a:t>скрип от стульев</a:t>
          </a:r>
          <a:endParaRPr lang="de-DE" sz="2100" kern="1200" dirty="0"/>
        </a:p>
      </dsp:txBody>
      <dsp:txXfrm>
        <a:off x="4251510" y="2565261"/>
        <a:ext cx="1574700" cy="1357665"/>
      </dsp:txXfrm>
    </dsp:sp>
    <dsp:sp modelId="{11B41727-F6F0-4B62-93AC-95EF7FE438EC}">
      <dsp:nvSpPr>
        <dsp:cNvPr id="0" name=""/>
        <dsp:cNvSpPr/>
      </dsp:nvSpPr>
      <dsp:spPr>
        <a:xfrm>
          <a:off x="5458155" y="3966285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C2A5-867E-417A-81E8-20D41B752FFB}">
      <dsp:nvSpPr>
        <dsp:cNvPr id="0" name=""/>
        <dsp:cNvSpPr/>
      </dsp:nvSpPr>
      <dsp:spPr>
        <a:xfrm>
          <a:off x="5842509" y="3340577"/>
          <a:ext cx="2283373" cy="19686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BE5C6-FB3C-454C-BB1F-0B8B9CAC8AC7}">
      <dsp:nvSpPr>
        <dsp:cNvPr id="0" name=""/>
        <dsp:cNvSpPr/>
      </dsp:nvSpPr>
      <dsp:spPr>
        <a:xfrm>
          <a:off x="5901828" y="4209703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1AD18-64B9-4BAA-AE40-96A78C9381FB}">
      <dsp:nvSpPr>
        <dsp:cNvPr id="0" name=""/>
        <dsp:cNvSpPr/>
      </dsp:nvSpPr>
      <dsp:spPr>
        <a:xfrm>
          <a:off x="1951837" y="1183627"/>
          <a:ext cx="2283373" cy="1968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Мастерские, музыкальные кабинеты, столовая</a:t>
          </a:r>
          <a:endParaRPr lang="de-DE" sz="2100" kern="1200" dirty="0"/>
        </a:p>
      </dsp:txBody>
      <dsp:txXfrm>
        <a:off x="2306174" y="1489127"/>
        <a:ext cx="1574700" cy="1357665"/>
      </dsp:txXfrm>
    </dsp:sp>
    <dsp:sp modelId="{01AD6AA8-29CD-43CF-9103-ABC61444F2C5}">
      <dsp:nvSpPr>
        <dsp:cNvPr id="0" name=""/>
        <dsp:cNvSpPr/>
      </dsp:nvSpPr>
      <dsp:spPr>
        <a:xfrm>
          <a:off x="3499817" y="1226277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339F5-76BF-40D9-B73C-36D27372B392}">
      <dsp:nvSpPr>
        <dsp:cNvPr id="0" name=""/>
        <dsp:cNvSpPr/>
      </dsp:nvSpPr>
      <dsp:spPr>
        <a:xfrm>
          <a:off x="3897173" y="108012"/>
          <a:ext cx="2283373" cy="19686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E3C26-4899-4272-9D75-791EDA56FD86}">
      <dsp:nvSpPr>
        <dsp:cNvPr id="0" name=""/>
        <dsp:cNvSpPr/>
      </dsp:nvSpPr>
      <dsp:spPr>
        <a:xfrm>
          <a:off x="3964618" y="972457"/>
          <a:ext cx="267341" cy="2304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3FB0D6-919F-4B79-8EB7-D731DE68A7BB}" type="datetime1">
              <a:rPr lang="de-DE" smtClean="0"/>
              <a:t>29.10.2018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5AC92F-40CF-4FAC-81A8-00FA1EB1AB73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9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Was ist Nachhall?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Wenn sich Schall in einem Raum ausbreitet wird er von Wänden und Hindernissen reflektiert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Diese ersten Reflexionen (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reflexion</a:t>
            </a:r>
            <a:r>
              <a:rPr lang="de-DE" dirty="0"/>
              <a:t>) treffen wieder auf ein Hindernis und werden wieder reflektiert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Reflexionen steigern sich schnell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bilden Nachhall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Nachhallzeit ist die Zeit, in welcher die Schallenergie nach Abschalten der Schallquelle auf ein Millionstel (um 60dB) abfällt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Je grösser der Raum und je schallhärter (reflektierend) die Oberflächenmaterialien, desto grösser die Nachhallzeit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Der Nachhall erschwert mitunter die Verständlichkeit von Sprache.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Wir kennen: Gute und schlechte Akustik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Gesamtheit der akustischen Eigenschaften eines Raumes, bei dem es auf das Hören ankommt.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andere technische Aspekte kommen bei der Elektroakustik zum Tragen, dem Fachgebiet, das sich mit der elektrischen Übertragung von Schallsignalen und der Wiederherstellung von Schallereignissen befasst.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Problem bei Messung der Akustik: im normalen Raum überlagern sich die Eigenschaften des Prüflings mit denen des Raumes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Raumantwort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Akustische Messräume erforderlich, in denen Raumantwort zu vernachlässigen ist (reflexionsarmer Raum) oder Werte bekannt sind. </a:t>
            </a: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13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Beurteilung des Schullärms durch Unterscheidung von Nutz- und Störsignal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Für erwachsenen Menschen soll das Nutzsignal in aller Regel um etwa 10 dB lauter sein als das Störgeräusch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dann spricht man von </a:t>
            </a:r>
            <a:r>
              <a:rPr lang="de-DE" dirty="0"/>
              <a:t>einer nahezu fehlerfreien Verständigung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Stimme eines Erwachsenen ist für einen normalen Sprechpegel von etwa 50 bis 55 dB(A) ausgelegt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/>
              <a:t>Störgeräuschpegel von unter 40 dB(A)  würde dies fordern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Selbst in so genannten ›Stillarbeitsphasen‹ liegen die in Schulen gemessenen Schallpegel jedoch nur selten unter 50 dB(A), d.h. die Lehrkräfte müssen meist mit erhobener Stimme reden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Sprachverstehen wird von Kindern im Vor- und Grundschulalter durch Störgeräusche viel stärker beeinträchtigt als das Erwachsener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Hörer im Kindesalter benötigen deshalb einen Nutzsignalpegel, der etwa 15 dB lauter ist, als das umgebende Störgeräusch (der sog. Signal-Rausch-Abstand ›SNR‹)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Störgeräusch in Klassenzimmer gleichförmig verteilt aber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Stimme der Lehrkraft wird nur von einer Stelle aus gesendet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längerer Weg → Mehrbelastung der Lehrerstimme</a:t>
            </a: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20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Aufschaukelnder Prozess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Bei schlechter Verständlichkeit wird automatisch lauter gesprochen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Schallpegel im Raum steigt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Sprachverständlichkeit sinkt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beschreibt die Beobachtung, dass ein Sprecher bei Vorhandensein von Hintergrundlärm seine Lautstärke und meist auch seine Tonlage erhöht.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04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Schüler und Lehrer leiden oft an Nachhall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Nicht nur Klassenzimmern, sondern Turnhallen, Kantinen oder Aulas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Grund harte Oberflächenmaterialien der Wände, Decken und Böden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Schüler und Lehrer reagieren auf Lärm indem sie lauter sprechen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Der durchschnittliche Schallpegel in Klassenzimmern liegt um die 65 bis 70 Dezibel (entspricht Staubsauger in einem Meter Entfernung)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auf Dauer führt dies zu Unbehagen und Stress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Forschungsergebnisse:  bezüglich der Effektivität des Lernens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/>
              <a:t>Die Speicherung von den gelehrten Informationen reduziert sich bei  Grundschüler bis zu 25%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Störung des sprachlichen Kurzzeitgedächtnis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80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Silbenverständlichkeit in % in Abhängigkeit von der Nachhallzeit und dem Signal-Rausch-Abstand nach </a:t>
            </a:r>
            <a:r>
              <a:rPr lang="de-DE" dirty="0" err="1"/>
              <a:t>Finitzo</a:t>
            </a:r>
            <a:r>
              <a:rPr lang="de-DE" dirty="0"/>
              <a:t> Heiber und Tillman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14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Besonders Kinder, die Lern- und / oder Konzentrationsschwierigkeiten haben, profitieren  von einer  guten Akustik im Klassenzimmer.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Verbesserung der Leistungen bis zu 80%, wenn Tests in einem Raum mit einer verbesserten Akustik gemacht wurden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Nachhallzeit und Sprachverständlichkeit wurden getestet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Verhaltenstraining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Am Beispiel einer Sanierung kann: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eine Pegelreduzierung von bis zu 5 dB bei frontalem Unterricht und 12 dB bei differenzierten Arbeitsformen nachgewiesen werden, wovon 9 dB auf verändertes Schülerverhalten zurückzuführen sind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physiologische Beanspruchung reduziert sich unter besseren raumakustischen Bedingungen im Mittel um 3 Herzschläge pro Minute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Tatsächlich verringert sich durch die positiven Effekte akustisch guter Räume auch die Arbeitsbelastung der Lehrer bei ein und derselben Lehrerin deutlich mehr Unterrichtsanteile unter einer vergleichsweise geringen Arbeitsbeanspruchungen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Maßnahmen (DIN 18041)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dirty="0"/>
              <a:t>Höchstabsorbierende Ausstattung der Deckenfläche zur Verringerung der Nachhallzeit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91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Heraushören von Wörtern: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Hohe Töne: Reis, heiß, Wiese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Tiefe Töne: Wut, Blut, Mann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Auswertung: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1. genaues Hören- normal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2. Verwechseln- eingeschränkt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3. Nichthören- gestört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Hörweitenprüfung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Prüfling stellt sich seitlich neben den Prüfer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Prüfende Ohr in Richtung des Prüfers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Anderes Ohr wird zugehalten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Prüfung in Flüstersprache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Erkennen von Musik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Taktgefühl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Mitsingen von Kinderliedern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Bewegung nach Musik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02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3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entsteht Lärm?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Geräusche entstehen durch Schwingungen, breiten sich in der Luft als Schallwellen aus</a:t>
            </a:r>
          </a:p>
          <a:p>
            <a:pPr marL="171450" indent="-171450">
              <a:buFontTx/>
              <a:buChar char="-"/>
            </a:pPr>
            <a:r>
              <a:rPr lang="de-DE" dirty="0"/>
              <a:t>Stärke des Schalls, also Lautstärke kann gemessen werden</a:t>
            </a:r>
          </a:p>
          <a:p>
            <a:pPr marL="0" indent="0">
              <a:buFontTx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Schalldruck (Messgröße), angezeigte Messwert → Schalldruckpegel in dB angegeben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Dezibel ist die Einheit für ein mit dem Zehner-Logarithmus ermitteltes Verhältnis physikalischer Größen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Schallereignis= kleinste Druckschwankung um den atmosphärischen Luftdruck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Schwingung wird vom Gehör wahrgenommen 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Schalldruck und Frequenz bestimmt Laustärkeempfinden 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Frequenz= Anzahl der Schwingungen pro Sekunde→ bedingt Tonhöhe→ je höher die Frequenz, desto höher der Ton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89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Art der Beschäftigung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Vorwiegen geistige Arbeit ist störanfälliger als vorwiegen körperliche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Innere Einstellung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Unfreiwillig Beschallte fühlen sich stärker gestört als Lärmverursacher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Augenblickliche Leistungsdisposition</a:t>
            </a:r>
          </a:p>
          <a:p>
            <a:pPr marL="171450" indent="-171450">
              <a:buFontTx/>
              <a:buChar char="-"/>
            </a:pPr>
            <a:r>
              <a:rPr lang="de-DE" dirty="0"/>
              <a:t>Ermüdete und Kranke fühlen sich stärker gestört als Ausgeruhte und Gesunde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Frequenz </a:t>
            </a:r>
          </a:p>
          <a:p>
            <a:pPr marL="171450" indent="-171450">
              <a:buFontTx/>
              <a:buChar char="-"/>
            </a:pPr>
            <a:r>
              <a:rPr lang="de-DE" dirty="0"/>
              <a:t>Je höher die Frequenz, desto störender ist der Schall, das gilt bis etwa 6000Hz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Schalldruckpegel</a:t>
            </a:r>
          </a:p>
          <a:p>
            <a:pPr marL="171450" indent="-171450">
              <a:buFontTx/>
              <a:buChar char="-"/>
            </a:pPr>
            <a:r>
              <a:rPr lang="de-DE" dirty="0"/>
              <a:t>Je stärker der Schall desto störender 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Einwirkungsdauer </a:t>
            </a:r>
          </a:p>
          <a:p>
            <a:pPr marL="171450" indent="-171450">
              <a:buFontTx/>
              <a:buChar char="-"/>
            </a:pPr>
            <a:r>
              <a:rPr lang="de-DE" dirty="0"/>
              <a:t>Je länger die Einwirkungsdauer desto störender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Zeitlicher Verlauf </a:t>
            </a:r>
          </a:p>
          <a:p>
            <a:pPr marL="0" indent="0">
              <a:buFontTx/>
              <a:buNone/>
            </a:pPr>
            <a:r>
              <a:rPr lang="de-DE" dirty="0"/>
              <a:t>- an- und abschwellende Ereignisse stören mehr, als gleichmäßige 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14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Der Mittelungspegel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Schallereignisse unterscheiden sich in Lautstärke, Frequenz und zeitlichem Verlauf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zur Bewertung wird ein zeitlich gemittelter Schallpegel, der so genannte Mittelungspegel, herangezogen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Der Mittelungspegel verringert sich beispielsweise um 3 Dezibel, wenn die Einwirkzeit sich halbiert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kein Aufschluss über zeitlichen Verlauf, über die Pegelspitzen oder über die Ereignishäufigkeiten		</a:t>
            </a:r>
          </a:p>
          <a:p>
            <a:pPr marL="628650" lvl="1" indent="-171450">
              <a:buFontTx/>
              <a:buChar char="-"/>
            </a:pPr>
            <a:r>
              <a:rPr lang="de-DE" sz="12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Beispiel aus dem Verkehrsbereich: regelmäßig befahrene Straße kann den gleichen Mittelungspegel in einer Stunde besitzen wie Standort an einer – ansonsten ruhigen – Bahntrasse, an dem pro Stunde ein einziger Zug in wenigen Sekunden vorbeifährt</a:t>
            </a:r>
          </a:p>
          <a:p>
            <a:pPr marL="628650" lvl="1" indent="-171450">
              <a:buFontTx/>
              <a:buChar char="-"/>
            </a:pPr>
            <a:endParaRPr lang="de-DE" sz="1200" b="0" i="0" u="none" strike="noStrike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/>
              <a:t>Der Beurteilungspegel</a:t>
            </a:r>
          </a:p>
          <a:p>
            <a:pPr marL="171450" indent="-171450">
              <a:buFontTx/>
              <a:buChar char="-"/>
            </a:pPr>
            <a:r>
              <a:rPr lang="de-DE" dirty="0"/>
              <a:t>besondere Störmerkmale der Geräusche fließen ein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Bsp. Anwohner von Kreuzungen und Einmündungen fühlen durch Straßenverkehrsgeräusche mehr gestört als an freien Strecken.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nicht messbar, fließt aber durch einen Zuschlag von bis zu 3 Dezibel in den Mittelungspegel ein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Als Ergebnis ergibt sich der Beurteilungspegel</a:t>
            </a:r>
          </a:p>
          <a:p>
            <a:pPr marL="457200" lvl="1" indent="0">
              <a:buFontTx/>
              <a:buNone/>
            </a:pPr>
            <a:endParaRPr lang="de-DE" dirty="0"/>
          </a:p>
          <a:p>
            <a:pPr marL="0" lvl="1" indent="0">
              <a:buFontTx/>
              <a:buNone/>
            </a:pPr>
            <a:r>
              <a:rPr lang="de-DE" dirty="0"/>
              <a:t>Messen oder berechnen?</a:t>
            </a:r>
          </a:p>
          <a:p>
            <a:pPr marL="0" lvl="1" indent="0">
              <a:buFontTx/>
              <a:buNone/>
            </a:pPr>
            <a:endParaRPr lang="de-DE" dirty="0"/>
          </a:p>
          <a:p>
            <a:pPr marL="171450" lvl="1" indent="-171450">
              <a:buFontTx/>
              <a:buChar char="-"/>
            </a:pPr>
            <a:r>
              <a:rPr lang="de-DE" dirty="0"/>
              <a:t>Schallpegel an einem Immissionspunkt können gemessen oder berechnet werden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Insbesondere beim Straßen- und Schienenverkehr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de-DE" dirty="0"/>
              <a:t> Berechnung von Schallimmissionen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/>
              <a:t>wesentliche Grundlage für Lärmvorsorge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Schallpegelmessung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/>
              <a:t>jeweils gerade vorherrschenden Randbedingungen abhängig (beispielsweise Witterungseinflüsse, Hintergrundgeräusche oder auch schwer erfassbare – auch längerfristige – zeitliche Schwankungen der Verkehrsstärke) </a:t>
            </a:r>
          </a:p>
          <a:p>
            <a:pPr marL="628650" lvl="2" indent="-171450">
              <a:buFontTx/>
              <a:buChar char="-"/>
            </a:pPr>
            <a:r>
              <a:rPr lang="de-DE" dirty="0"/>
              <a:t>nur Momentaufnahmen </a:t>
            </a:r>
          </a:p>
          <a:p>
            <a:pPr marL="0" lvl="1" indent="0">
              <a:buFontTx/>
              <a:buNone/>
            </a:pPr>
            <a:endParaRPr lang="de-DE" dirty="0"/>
          </a:p>
          <a:p>
            <a:pPr marL="0" lvl="1" indent="0">
              <a:buFontTx/>
              <a:buNone/>
            </a:pPr>
            <a:r>
              <a:rPr lang="de-DE" dirty="0"/>
              <a:t>Weitere Hinweise</a:t>
            </a:r>
          </a:p>
          <a:p>
            <a:pPr marL="0" lvl="1" indent="0">
              <a:buFontTx/>
              <a:buNone/>
            </a:pPr>
            <a:endParaRPr lang="de-DE" dirty="0"/>
          </a:p>
          <a:p>
            <a:pPr marL="171450" lvl="1" indent="-171450">
              <a:buFontTx/>
              <a:buChar char="-"/>
            </a:pPr>
            <a:r>
              <a:rPr lang="de-DE" dirty="0"/>
              <a:t>Schalldruck ist eine logarithmische Größe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Zahlenwerte können nicht einfach addiert miteinander werden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Bsp. Zwei Autos jeweils 60dB zusammen nicht 120dB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Sondern 63dB, Rückrechnung in Schallintensitäten</a:t>
            </a:r>
          </a:p>
          <a:p>
            <a:pPr marL="171450" lvl="1" indent="-171450">
              <a:buFontTx/>
              <a:buChar char="-"/>
            </a:pPr>
            <a:r>
              <a:rPr lang="de-DE" dirty="0"/>
              <a:t>menschliche Gehör nicht linear, aber auch nicht </a:t>
            </a:r>
            <a:r>
              <a:rPr lang="de-DE" dirty="0" err="1"/>
              <a:t>logaritmisch</a:t>
            </a:r>
            <a:endParaRPr lang="de-DE" dirty="0"/>
          </a:p>
          <a:p>
            <a:pPr marL="171450" lvl="1" indent="-171450">
              <a:buFontTx/>
              <a:buChar char="-"/>
            </a:pPr>
            <a:r>
              <a:rPr lang="de-DE" dirty="0"/>
              <a:t>Bei hohen Lautstärken wird erst eine Pegelerhöhung um 10 dB als Laustärkeverdopplung wahrgenommen, bei geringeren Lautstärken (z.B. Geräusche aus Nachbarwohnungen) werden bereits Pegelerhöhungen von nur 4 dB als Lautstärkeverdopplung wahrgenommen. </a:t>
            </a:r>
          </a:p>
          <a:p>
            <a:pPr marL="457200" lvl="1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34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03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Straßenverkehrslärm wird als größter Störfaktor empfunden (repräsentative Umfragen des Umweltbundesamtes)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Schalldruck an der Schmerzgrenze ist circa drei Millionen mal so groß wie der Schalldruck an der Hörschwelle.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86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der Physik versteht man unter Akustik die Lehre vom Schall, die ursprünglich alle Erscheinungen umfasst, die einem Beobachter über das Ohr zugänglich sind.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Allgemein befasst sich die Akustik mit den physikalischen, physiologischen und psychologischen Problemen des Hörens.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31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Nur Luftdruckschwankungen im Frequenzbereich von 16 Hz bis ungefähr 16 kHz kann man hören.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Andere Schwingungen werden nur hörbar, wenn sie Luftdruckschwankungen in diesem Bereich verursachen oder direkt an die Schädelknochen gekoppelt werden.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Außerhalb dieses Frequenzbereiches spricht man von Infraschall, Ultraschall und Hyperschall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wellenförmige Ausbreitung von Schwingungen in festen Körpern wird Körperschall genannt.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8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5" name="Rechtec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8AA9C6-F727-40C3-B2EB-B3EC8AF1895E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  <p:sp useBgFill="1">
        <p:nvSpPr>
          <p:cNvPr id="20" name="Freihand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B62645-F2B9-41FE-A09D-DF35EBC7D1A4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9" name="Freihand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46B17-D978-4432-81B9-83A65873A636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4BAF1D-E9C4-4700-802E-4C3A1CED9DA1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A4578-F6A0-4EEA-A547-A8E9D77A96EE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6" name="Freihand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00431-3050-4919-A63B-054221DD39E7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5A4E8-5823-4CB0-A6CD-6B0E581E9522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8C45FD-2495-4824-98ED-D10CD2A2DDFF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B99D8-D12F-4D1F-91C5-D2E0280E420E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F3C5C-EA0A-48D0-9636-758CDC5890CB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A089-728B-4EDB-A849-C2E7921630CD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ec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1A2C75-C73C-4540-8AFF-7BED081EE0A8}" type="datetime1">
              <a:rPr lang="de-DE" noProof="0" smtClean="0"/>
              <a:t>29.10.2018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  <p:sp>
        <p:nvSpPr>
          <p:cNvPr id="38" name="Freihand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Xxc8A0hnBE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B0B733D-2BE0-45C1-89F8-638722FB8AC2}"/>
              </a:ext>
            </a:extLst>
          </p:cNvPr>
          <p:cNvGrpSpPr/>
          <p:nvPr/>
        </p:nvGrpSpPr>
        <p:grpSpPr>
          <a:xfrm>
            <a:off x="1746973" y="882096"/>
            <a:ext cx="8574088" cy="4821422"/>
            <a:chOff x="1746973" y="882096"/>
            <a:chExt cx="8574088" cy="4821422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22544B6-BDC5-4FCE-974B-7D4CFB6144EB}"/>
                </a:ext>
              </a:extLst>
            </p:cNvPr>
            <p:cNvSpPr/>
            <p:nvPr/>
          </p:nvSpPr>
          <p:spPr>
            <a:xfrm>
              <a:off x="1746973" y="882096"/>
              <a:ext cx="8574088" cy="47863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C36187B-6DEE-455D-94EB-097000D1A577}"/>
                </a:ext>
              </a:extLst>
            </p:cNvPr>
            <p:cNvSpPr/>
            <p:nvPr/>
          </p:nvSpPr>
          <p:spPr>
            <a:xfrm>
              <a:off x="5935952" y="2254980"/>
              <a:ext cx="2534724" cy="2326148"/>
            </a:xfrm>
            <a:custGeom>
              <a:avLst/>
              <a:gdLst>
                <a:gd name="connsiteX0" fmla="*/ 0 w 2095156"/>
                <a:gd name="connsiteY0" fmla="*/ 1047485 h 2094969"/>
                <a:gd name="connsiteX1" fmla="*/ 1047578 w 2095156"/>
                <a:gd name="connsiteY1" fmla="*/ 0 h 2094969"/>
                <a:gd name="connsiteX2" fmla="*/ 2095156 w 2095156"/>
                <a:gd name="connsiteY2" fmla="*/ 1047485 h 2094969"/>
                <a:gd name="connsiteX3" fmla="*/ 1047578 w 2095156"/>
                <a:gd name="connsiteY3" fmla="*/ 2094970 h 2094969"/>
                <a:gd name="connsiteX4" fmla="*/ 0 w 2095156"/>
                <a:gd name="connsiteY4" fmla="*/ 1047485 h 209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156" h="2094969">
                  <a:moveTo>
                    <a:pt x="0" y="1047485"/>
                  </a:moveTo>
                  <a:cubicBezTo>
                    <a:pt x="0" y="468975"/>
                    <a:pt x="469017" y="0"/>
                    <a:pt x="1047578" y="0"/>
                  </a:cubicBezTo>
                  <a:cubicBezTo>
                    <a:pt x="1626139" y="0"/>
                    <a:pt x="2095156" y="468975"/>
                    <a:pt x="2095156" y="1047485"/>
                  </a:cubicBezTo>
                  <a:cubicBezTo>
                    <a:pt x="2095156" y="1625995"/>
                    <a:pt x="1626139" y="2094970"/>
                    <a:pt x="1047578" y="2094970"/>
                  </a:cubicBezTo>
                  <a:cubicBezTo>
                    <a:pt x="469017" y="2094970"/>
                    <a:pt x="0" y="1625995"/>
                    <a:pt x="0" y="1047485"/>
                  </a:cubicBezTo>
                  <a:close/>
                </a:path>
              </a:pathLst>
            </a:custGeom>
            <a:blipFill dpi="0" rotWithShape="1">
              <a:blip r:embed="rId3" cstate="screen">
                <a:alphaModFix amt="33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388" tIns="342361" rIns="342388" bIns="34236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400" b="1" i="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Шум</a:t>
              </a:r>
              <a:endParaRPr lang="de-DE" sz="4400" b="1" i="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Halbbogen 19">
              <a:extLst>
                <a:ext uri="{FF2B5EF4-FFF2-40B4-BE49-F238E27FC236}">
                  <a16:creationId xmlns:a16="http://schemas.microsoft.com/office/drawing/2014/main" id="{2E0EA7A0-6945-4921-9BD1-0B041544FACC}"/>
                </a:ext>
              </a:extLst>
            </p:cNvPr>
            <p:cNvSpPr/>
            <p:nvPr/>
          </p:nvSpPr>
          <p:spPr>
            <a:xfrm rot="10800000">
              <a:off x="4888374" y="1089991"/>
              <a:ext cx="4222915" cy="4401972"/>
            </a:xfrm>
            <a:prstGeom prst="blockArc">
              <a:avLst>
                <a:gd name="adj1" fmla="val 16509444"/>
                <a:gd name="adj2" fmla="val 5088054"/>
                <a:gd name="adj3" fmla="val 524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E42370A-2288-40BB-B0A9-14EF43F5AEA1}"/>
                </a:ext>
              </a:extLst>
            </p:cNvPr>
            <p:cNvSpPr/>
            <p:nvPr/>
          </p:nvSpPr>
          <p:spPr>
            <a:xfrm>
              <a:off x="5374332" y="917206"/>
              <a:ext cx="1122624" cy="112239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83AAD99-DB37-42E4-87C0-92E4920892FB}"/>
                </a:ext>
              </a:extLst>
            </p:cNvPr>
            <p:cNvSpPr/>
            <p:nvPr/>
          </p:nvSpPr>
          <p:spPr>
            <a:xfrm>
              <a:off x="2205980" y="931564"/>
              <a:ext cx="3082849" cy="1086493"/>
            </a:xfrm>
            <a:custGeom>
              <a:avLst/>
              <a:gdLst>
                <a:gd name="connsiteX0" fmla="*/ 0 w 1502779"/>
                <a:gd name="connsiteY0" fmla="*/ 0 h 1086493"/>
                <a:gd name="connsiteX1" fmla="*/ 1502779 w 1502779"/>
                <a:gd name="connsiteY1" fmla="*/ 0 h 1086493"/>
                <a:gd name="connsiteX2" fmla="*/ 1502779 w 1502779"/>
                <a:gd name="connsiteY2" fmla="*/ 1086493 h 1086493"/>
                <a:gd name="connsiteX3" fmla="*/ 0 w 1502779"/>
                <a:gd name="connsiteY3" fmla="*/ 1086493 h 1086493"/>
                <a:gd name="connsiteX4" fmla="*/ 0 w 1502779"/>
                <a:gd name="connsiteY4" fmla="*/ 0 h 108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779" h="1086493">
                  <a:moveTo>
                    <a:pt x="0" y="0"/>
                  </a:moveTo>
                  <a:lnTo>
                    <a:pt x="1502779" y="0"/>
                  </a:lnTo>
                  <a:lnTo>
                    <a:pt x="1502779" y="1086493"/>
                  </a:lnTo>
                  <a:lnTo>
                    <a:pt x="0" y="10864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b="1" i="0" kern="1200" dirty="0" smtClean="0">
                  <a:latin typeface="Century Gothic"/>
                </a:rPr>
                <a:t>Шум , что </a:t>
              </a:r>
              <a:r>
                <a:rPr lang="ru-RU" b="1" dirty="0">
                  <a:latin typeface="Century Gothic"/>
                </a:rPr>
                <a:t>э</a:t>
              </a:r>
              <a:r>
                <a:rPr lang="ru-RU" b="1" i="0" kern="1200" dirty="0" smtClean="0">
                  <a:latin typeface="Century Gothic"/>
                </a:rPr>
                <a:t>то такое?</a:t>
              </a:r>
            </a:p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b="1" dirty="0" smtClean="0">
                  <a:latin typeface="Century Gothic"/>
                </a:rPr>
                <a:t>Влияющие ф</a:t>
              </a:r>
              <a:r>
                <a:rPr lang="ru-RU" b="1" i="0" kern="1200" dirty="0" smtClean="0">
                  <a:latin typeface="Century Gothic"/>
                </a:rPr>
                <a:t>акторы  и последствия</a:t>
              </a:r>
              <a:endParaRPr lang="de-DE" b="1" i="0" kern="1200" dirty="0">
                <a:latin typeface="Century Gothic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A16D892-F620-4F88-AC93-B7B373962BAB}"/>
                </a:ext>
              </a:extLst>
            </p:cNvPr>
            <p:cNvSpPr/>
            <p:nvPr/>
          </p:nvSpPr>
          <p:spPr>
            <a:xfrm>
              <a:off x="4545128" y="1962536"/>
              <a:ext cx="1122624" cy="112239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93C50C2-DE8B-4C37-BEE9-39BDF03743CC}"/>
                </a:ext>
              </a:extLst>
            </p:cNvPr>
            <p:cNvSpPr/>
            <p:nvPr/>
          </p:nvSpPr>
          <p:spPr>
            <a:xfrm>
              <a:off x="2566020" y="1982160"/>
              <a:ext cx="1896679" cy="1086493"/>
            </a:xfrm>
            <a:custGeom>
              <a:avLst/>
              <a:gdLst>
                <a:gd name="connsiteX0" fmla="*/ 0 w 1502779"/>
                <a:gd name="connsiteY0" fmla="*/ 0 h 1086493"/>
                <a:gd name="connsiteX1" fmla="*/ 1502779 w 1502779"/>
                <a:gd name="connsiteY1" fmla="*/ 0 h 1086493"/>
                <a:gd name="connsiteX2" fmla="*/ 1502779 w 1502779"/>
                <a:gd name="connsiteY2" fmla="*/ 1086493 h 1086493"/>
                <a:gd name="connsiteX3" fmla="*/ 0 w 1502779"/>
                <a:gd name="connsiteY3" fmla="*/ 1086493 h 1086493"/>
                <a:gd name="connsiteX4" fmla="*/ 0 w 1502779"/>
                <a:gd name="connsiteY4" fmla="*/ 0 h 108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779" h="1086493">
                  <a:moveTo>
                    <a:pt x="0" y="0"/>
                  </a:moveTo>
                  <a:lnTo>
                    <a:pt x="1502779" y="0"/>
                  </a:lnTo>
                  <a:lnTo>
                    <a:pt x="1502779" y="1086493"/>
                  </a:lnTo>
                  <a:lnTo>
                    <a:pt x="0" y="10864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sz="2000" b="1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Акустика</a:t>
              </a:r>
              <a:endParaRPr lang="de-DE" sz="2000" b="1" i="0" kern="12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F3C044C-E9BC-48F9-A759-794220200433}"/>
                </a:ext>
              </a:extLst>
            </p:cNvPr>
            <p:cNvSpPr/>
            <p:nvPr/>
          </p:nvSpPr>
          <p:spPr>
            <a:xfrm>
              <a:off x="4549434" y="3499421"/>
              <a:ext cx="1122624" cy="112239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342D985-23C2-4E0F-9EAA-93F380350043}"/>
                </a:ext>
              </a:extLst>
            </p:cNvPr>
            <p:cNvSpPr/>
            <p:nvPr/>
          </p:nvSpPr>
          <p:spPr>
            <a:xfrm>
              <a:off x="2705868" y="3517609"/>
              <a:ext cx="1756831" cy="1086493"/>
            </a:xfrm>
            <a:custGeom>
              <a:avLst/>
              <a:gdLst>
                <a:gd name="connsiteX0" fmla="*/ 0 w 1502779"/>
                <a:gd name="connsiteY0" fmla="*/ 0 h 1086493"/>
                <a:gd name="connsiteX1" fmla="*/ 1502779 w 1502779"/>
                <a:gd name="connsiteY1" fmla="*/ 0 h 1086493"/>
                <a:gd name="connsiteX2" fmla="*/ 1502779 w 1502779"/>
                <a:gd name="connsiteY2" fmla="*/ 1086493 h 1086493"/>
                <a:gd name="connsiteX3" fmla="*/ 0 w 1502779"/>
                <a:gd name="connsiteY3" fmla="*/ 1086493 h 1086493"/>
                <a:gd name="connsiteX4" fmla="*/ 0 w 1502779"/>
                <a:gd name="connsiteY4" fmla="*/ 0 h 108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779" h="1086493">
                  <a:moveTo>
                    <a:pt x="0" y="0"/>
                  </a:moveTo>
                  <a:lnTo>
                    <a:pt x="1502779" y="0"/>
                  </a:lnTo>
                  <a:lnTo>
                    <a:pt x="1502779" y="1086493"/>
                  </a:lnTo>
                  <a:lnTo>
                    <a:pt x="0" y="10864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b="1" i="0" kern="1200" dirty="0" smtClean="0">
                  <a:latin typeface="Century Gothic"/>
                  <a:ea typeface="+mn-ea"/>
                  <a:cs typeface="+mn-cs"/>
                </a:rPr>
                <a:t>Влияние шума на учителей </a:t>
              </a:r>
            </a:p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b="1" dirty="0" smtClean="0">
                  <a:latin typeface="Century Gothic"/>
                </a:rPr>
                <a:t>и учеников</a:t>
              </a:r>
              <a:endParaRPr lang="de-DE" b="1" i="0" kern="1200" dirty="0">
                <a:latin typeface="Century Gothic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925721B-01FC-4CD8-A880-FB60A90C910A}"/>
                </a:ext>
              </a:extLst>
            </p:cNvPr>
            <p:cNvSpPr>
              <a:spLocks/>
            </p:cNvSpPr>
            <p:nvPr/>
          </p:nvSpPr>
          <p:spPr>
            <a:xfrm>
              <a:off x="5374332" y="4581128"/>
              <a:ext cx="1122624" cy="1122390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6C1870E-23BA-4A84-9FD0-3C44DC0CA8AC}"/>
                </a:ext>
              </a:extLst>
            </p:cNvPr>
            <p:cNvSpPr/>
            <p:nvPr/>
          </p:nvSpPr>
          <p:spPr>
            <a:xfrm>
              <a:off x="2759999" y="4604102"/>
              <a:ext cx="2528830" cy="1086493"/>
            </a:xfrm>
            <a:custGeom>
              <a:avLst/>
              <a:gdLst>
                <a:gd name="connsiteX0" fmla="*/ 0 w 1502779"/>
                <a:gd name="connsiteY0" fmla="*/ 0 h 1086493"/>
                <a:gd name="connsiteX1" fmla="*/ 1502779 w 1502779"/>
                <a:gd name="connsiteY1" fmla="*/ 0 h 1086493"/>
                <a:gd name="connsiteX2" fmla="*/ 1502779 w 1502779"/>
                <a:gd name="connsiteY2" fmla="*/ 1086493 h 1086493"/>
                <a:gd name="connsiteX3" fmla="*/ 0 w 1502779"/>
                <a:gd name="connsiteY3" fmla="*/ 1086493 h 1086493"/>
                <a:gd name="connsiteX4" fmla="*/ 0 w 1502779"/>
                <a:gd name="connsiteY4" fmla="*/ 0 h 108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779" h="1086493">
                  <a:moveTo>
                    <a:pt x="0" y="0"/>
                  </a:moveTo>
                  <a:lnTo>
                    <a:pt x="1502779" y="0"/>
                  </a:lnTo>
                  <a:lnTo>
                    <a:pt x="1502779" y="1086493"/>
                  </a:lnTo>
                  <a:lnTo>
                    <a:pt x="0" y="10864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ru-RU" b="1" i="0" kern="1200" dirty="0" smtClean="0">
                  <a:latin typeface="Century Gothic"/>
                  <a:ea typeface="+mn-ea"/>
                  <a:cs typeface="+mn-cs"/>
                </a:rPr>
                <a:t>Неформальные методы исследования слуха</a:t>
              </a:r>
              <a:endParaRPr lang="de-DE" b="1" i="0" kern="1200" dirty="0"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9B973869-3623-4D77-9921-55DFB448DCEF}"/>
              </a:ext>
            </a:extLst>
          </p:cNvPr>
          <p:cNvSpPr txBox="1"/>
          <p:nvPr/>
        </p:nvSpPr>
        <p:spPr>
          <a:xfrm>
            <a:off x="9694812" y="6488668"/>
            <a:ext cx="252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Изабель</a:t>
            </a:r>
            <a:r>
              <a:rPr lang="ru-RU" b="1" dirty="0" smtClean="0"/>
              <a:t> </a:t>
            </a:r>
            <a:r>
              <a:rPr lang="ru-RU" b="1" dirty="0" err="1" smtClean="0"/>
              <a:t>Зайбольдт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Время отражения звука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3951BD-57F5-4371-A6C8-8BF06D15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3" y="1895475"/>
            <a:ext cx="4427983" cy="2601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374A8D98-8EED-43E7-8DBB-2A4E4C540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30" y="2859056"/>
            <a:ext cx="443204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AA5EAFF-D579-4CD3-B96B-FBD8754CEE42}"/>
              </a:ext>
            </a:extLst>
          </p:cNvPr>
          <p:cNvSpPr/>
          <p:nvPr/>
        </p:nvSpPr>
        <p:spPr>
          <a:xfrm>
            <a:off x="1522413" y="6537472"/>
            <a:ext cx="3494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https://www.bilder-plus.de/bilder/akustik/raumskizze.jpg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D842B1-DC5C-4436-A37C-9F1C669AAF64}"/>
              </a:ext>
            </a:extLst>
          </p:cNvPr>
          <p:cNvSpPr/>
          <p:nvPr/>
        </p:nvSpPr>
        <p:spPr>
          <a:xfrm>
            <a:off x="6238430" y="6537472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https://ergonomie.ehlers-media.com/ergonomie-themen/raum-akustik.html</a:t>
            </a: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Акустика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939E4CD-1108-4A01-B596-7B9A9DBC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57197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7988370-A65C-4949-8B8A-9E0694A2FB34}"/>
              </a:ext>
            </a:extLst>
          </p:cNvPr>
          <p:cNvSpPr txBox="1"/>
          <p:nvPr/>
        </p:nvSpPr>
        <p:spPr>
          <a:xfrm rot="20863167">
            <a:off x="2887007" y="47471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Целостная характеристика </a:t>
            </a:r>
            <a:r>
              <a:rPr lang="ru-RU" sz="2400" dirty="0">
                <a:solidFill>
                  <a:schemeClr val="bg1"/>
                </a:solidFill>
              </a:rPr>
              <a:t>а</a:t>
            </a:r>
            <a:r>
              <a:rPr lang="ru-RU" sz="2400" dirty="0" smtClean="0">
                <a:solidFill>
                  <a:schemeClr val="bg1"/>
                </a:solidFill>
              </a:rPr>
              <a:t>кустики помещения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Акустика в школах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DFC0FB8-3516-4A1E-B6CF-ECE63543C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720473"/>
              </p:ext>
            </p:extLst>
          </p:nvPr>
        </p:nvGraphicFramePr>
        <p:xfrm>
          <a:off x="2998068" y="1277595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C543CE1-8EDD-49D7-BB54-4BA0BFB48CE6}"/>
              </a:ext>
            </a:extLst>
          </p:cNvPr>
          <p:cNvSpPr txBox="1"/>
          <p:nvPr/>
        </p:nvSpPr>
        <p:spPr>
          <a:xfrm>
            <a:off x="1523426" y="2031479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Откуда возникает шум в школе?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719706-A847-47F2-91D4-EA250DE9FF8A}"/>
              </a:ext>
            </a:extLst>
          </p:cNvPr>
          <p:cNvSpPr txBox="1"/>
          <p:nvPr/>
        </p:nvSpPr>
        <p:spPr>
          <a:xfrm>
            <a:off x="3070076" y="3986223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Шум окружающей среды,</a:t>
            </a:r>
          </a:p>
          <a:p>
            <a:pPr algn="ctr"/>
            <a:r>
              <a:rPr lang="ru-RU" dirty="0"/>
              <a:t>ф</a:t>
            </a:r>
            <a:r>
              <a:rPr lang="ru-RU" dirty="0" smtClean="0"/>
              <a:t>абрики</a:t>
            </a:r>
          </a:p>
          <a:p>
            <a:pPr algn="ctr"/>
            <a:r>
              <a:rPr lang="ru-RU" dirty="0" smtClean="0"/>
              <a:t>стройки</a:t>
            </a:r>
            <a:r>
              <a:rPr lang="de-DE" dirty="0" smtClean="0"/>
              <a:t>,</a:t>
            </a:r>
            <a:r>
              <a:rPr lang="ru-RU" dirty="0" smtClean="0"/>
              <a:t>самолеты</a:t>
            </a:r>
            <a:r>
              <a:rPr lang="de-DE" dirty="0" smtClean="0"/>
              <a:t> </a:t>
            </a:r>
            <a:r>
              <a:rPr lang="ru-RU" dirty="0" smtClean="0"/>
              <a:t>и др.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F41754-C7C3-47BC-B905-8A4B06E9EA56}"/>
              </a:ext>
            </a:extLst>
          </p:cNvPr>
          <p:cNvSpPr txBox="1"/>
          <p:nvPr/>
        </p:nvSpPr>
        <p:spPr>
          <a:xfrm>
            <a:off x="9046740" y="511874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Воздухо</a:t>
            </a:r>
            <a:r>
              <a:rPr lang="ru-RU" sz="2000" dirty="0" smtClean="0"/>
              <a:t>-очищающие установки</a:t>
            </a: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77611E-4481-4072-9488-DAB3AE82ACE3}"/>
              </a:ext>
            </a:extLst>
          </p:cNvPr>
          <p:cNvSpPr txBox="1"/>
          <p:nvPr/>
        </p:nvSpPr>
        <p:spPr>
          <a:xfrm>
            <a:off x="7030516" y="192960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Коридоры и общественные помещения, поло-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ое покрытие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8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Эффект Ломбарда</a:t>
            </a:r>
            <a:endParaRPr lang="de-DE" dirty="0"/>
          </a:p>
        </p:txBody>
      </p:sp>
      <p:pic>
        <p:nvPicPr>
          <p:cNvPr id="9" name="Grafik 8" descr="Ein Bild, das Text, Visitenkarte enthält.&#10;&#10;Mit sehr hoher Zuverlässigkeit generierte Beschreibung">
            <a:extLst>
              <a:ext uri="{FF2B5EF4-FFF2-40B4-BE49-F238E27FC236}">
                <a16:creationId xmlns:a16="http://schemas.microsoft.com/office/drawing/2014/main" id="{48C495A3-5FF9-48EB-9822-5FE65F3AE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86" y="1721219"/>
            <a:ext cx="5618851" cy="485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AE43817-16EF-4819-A36B-A08EF58B5632}"/>
              </a:ext>
            </a:extLst>
          </p:cNvPr>
          <p:cNvSpPr/>
          <p:nvPr/>
        </p:nvSpPr>
        <p:spPr>
          <a:xfrm>
            <a:off x="3284986" y="6537472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http://www.fontaneschule.de/index.php/de/home/home-2/173-wettbewerb</a:t>
            </a:r>
          </a:p>
        </p:txBody>
      </p:sp>
    </p:spTree>
    <p:extLst>
      <p:ext uri="{BB962C8B-B14F-4D97-AF65-F5344CB8AC3E}">
        <p14:creationId xmlns:p14="http://schemas.microsoft.com/office/powerpoint/2010/main" val="261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Влияние шума на учителей и учеников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9EF5E8-F6B8-4F43-9705-4005F1259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35" y="1868704"/>
            <a:ext cx="8859554" cy="447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38626D0-1584-4A51-BC87-7DC6B1654512}"/>
              </a:ext>
            </a:extLst>
          </p:cNvPr>
          <p:cNvSpPr/>
          <p:nvPr/>
        </p:nvSpPr>
        <p:spPr>
          <a:xfrm>
            <a:off x="1664635" y="6345111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www.best-news.de/file.php4?laermminderung.pdf&amp;dir=menu2%2F</a:t>
            </a:r>
          </a:p>
        </p:txBody>
      </p:sp>
    </p:spTree>
    <p:extLst>
      <p:ext uri="{BB962C8B-B14F-4D97-AF65-F5344CB8AC3E}">
        <p14:creationId xmlns:p14="http://schemas.microsoft.com/office/powerpoint/2010/main" val="1322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Влияние шума на учителей и учеников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C32D16-4A79-43DA-8974-5A3D7292B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39" y="2204864"/>
            <a:ext cx="10564946" cy="419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97B3BF7-7D96-4CF0-A384-3D64CD4E2783}"/>
              </a:ext>
            </a:extLst>
          </p:cNvPr>
          <p:cNvSpPr/>
          <p:nvPr/>
        </p:nvSpPr>
        <p:spPr>
          <a:xfrm>
            <a:off x="811939" y="6403041"/>
            <a:ext cx="69847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www.inqa.de/SharedDocs/PDFs/DE/Publikationen/laerm-in-bildungsstaetten-pdf.pdf?__blob=publicationFile</a:t>
            </a:r>
          </a:p>
        </p:txBody>
      </p:sp>
    </p:spTree>
    <p:extLst>
      <p:ext uri="{BB962C8B-B14F-4D97-AF65-F5344CB8AC3E}">
        <p14:creationId xmlns:p14="http://schemas.microsoft.com/office/powerpoint/2010/main" val="249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Школьная акустика как третий педагог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19BC65-FB28-4B16-8EF3-EDB08D14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83" y="1844824"/>
            <a:ext cx="5924458" cy="482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0A4B5DE-B370-4641-8D93-99D89C0B5639}"/>
              </a:ext>
            </a:extLst>
          </p:cNvPr>
          <p:cNvSpPr/>
          <p:nvPr/>
        </p:nvSpPr>
        <p:spPr>
          <a:xfrm>
            <a:off x="3132183" y="6596390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http://www.raum-akustiks.de/08-anwendungen/schule-raumakustik.html</a:t>
            </a:r>
          </a:p>
        </p:txBody>
      </p:sp>
    </p:spTree>
    <p:extLst>
      <p:ext uri="{BB962C8B-B14F-4D97-AF65-F5344CB8AC3E}">
        <p14:creationId xmlns:p14="http://schemas.microsoft.com/office/powerpoint/2010/main" val="28887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dirty="0"/>
              <a:t>Неформальные методы исследования слуха</a:t>
            </a:r>
            <a:r>
              <a:rPr lang="de-DE" sz="6000" b="1" dirty="0">
                <a:latin typeface="Century Gothic"/>
              </a:rPr>
              <a:t/>
            </a:r>
            <a:br>
              <a:rPr lang="de-DE" sz="6000" b="1" dirty="0">
                <a:latin typeface="Century Gothic"/>
              </a:rPr>
            </a:b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ADED00-0133-4F73-8042-18B75D8B3CC5}"/>
              </a:ext>
            </a:extLst>
          </p:cNvPr>
          <p:cNvSpPr/>
          <p:nvPr/>
        </p:nvSpPr>
        <p:spPr>
          <a:xfrm>
            <a:off x="1512534" y="1844824"/>
            <a:ext cx="91637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</a:t>
            </a:r>
            <a:r>
              <a:rPr lang="ru-RU" sz="2400" dirty="0" smtClean="0"/>
              <a:t>Методы исследования слуха</a:t>
            </a:r>
            <a:r>
              <a:rPr lang="de-DE" sz="2400" dirty="0" smtClean="0"/>
              <a:t>, </a:t>
            </a:r>
            <a:r>
              <a:rPr lang="ru-RU" sz="2400" dirty="0" smtClean="0"/>
              <a:t>проводимые без официальных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критерий  или указаний  </a:t>
            </a:r>
            <a:r>
              <a:rPr lang="de-DE" sz="2400" dirty="0"/>
              <a:t>	</a:t>
            </a:r>
          </a:p>
          <a:p>
            <a:r>
              <a:rPr lang="ru-RU" sz="2400" b="1" dirty="0" smtClean="0"/>
              <a:t>Примеры</a:t>
            </a:r>
            <a:r>
              <a:rPr lang="de-DE" sz="2400" b="1" dirty="0" smtClean="0"/>
              <a:t>:</a:t>
            </a:r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Подражание голосам животных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Определение слов и чисел на слух</a:t>
            </a:r>
            <a:r>
              <a:rPr lang="de-DE" sz="2400" dirty="0" smtClean="0"/>
              <a:t>, </a:t>
            </a:r>
            <a:r>
              <a:rPr lang="ru-RU" sz="2400" dirty="0" smtClean="0"/>
              <a:t>также при шепотной речи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„</a:t>
            </a:r>
            <a:r>
              <a:rPr lang="ru-RU" sz="2400" dirty="0" smtClean="0"/>
              <a:t>Тест с горохом</a:t>
            </a:r>
            <a:r>
              <a:rPr lang="de-DE" sz="2400" dirty="0" smtClean="0"/>
              <a:t> “- </a:t>
            </a:r>
            <a:r>
              <a:rPr lang="ru-RU" sz="2400" dirty="0" smtClean="0"/>
              <a:t>банки наполнены различным содержанием</a:t>
            </a:r>
            <a:r>
              <a:rPr lang="de-DE" sz="2400" dirty="0" smtClean="0"/>
              <a:t>(</a:t>
            </a:r>
            <a:r>
              <a:rPr lang="ru-RU" sz="2400" dirty="0" smtClean="0"/>
              <a:t>горох ,  рис, манка</a:t>
            </a:r>
            <a:r>
              <a:rPr lang="de-DE" sz="2400" dirty="0" smtClean="0"/>
              <a:t> (</a:t>
            </a:r>
            <a:r>
              <a:rPr lang="ru-RU" sz="2400" dirty="0" smtClean="0"/>
              <a:t>благодаря этому различная громкость в дБ</a:t>
            </a:r>
            <a:r>
              <a:rPr lang="de-DE" sz="2400" dirty="0" smtClean="0"/>
              <a:t>)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Звуковое </a:t>
            </a:r>
            <a:r>
              <a:rPr lang="ru-RU" sz="2400" dirty="0" err="1" smtClean="0"/>
              <a:t>мемори</a:t>
            </a:r>
            <a:r>
              <a:rPr lang="ru-RU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Измерение расстояния для слухового восприятия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Измерение направления звука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Различение музыки</a:t>
            </a:r>
          </a:p>
        </p:txBody>
      </p:sp>
      <p:pic>
        <p:nvPicPr>
          <p:cNvPr id="7" name="Grafik 6" descr="Lupe">
            <a:extLst>
              <a:ext uri="{FF2B5EF4-FFF2-40B4-BE49-F238E27FC236}">
                <a16:creationId xmlns:a16="http://schemas.microsoft.com/office/drawing/2014/main" id="{0982A271-2018-4771-A1DA-3277FFE20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9916" y="1874255"/>
            <a:ext cx="762657" cy="7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Источники :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ED8B24-85B6-42E1-80E8-E0EED4B803F4}"/>
              </a:ext>
            </a:extLst>
          </p:cNvPr>
          <p:cNvSpPr/>
          <p:nvPr/>
        </p:nvSpPr>
        <p:spPr>
          <a:xfrm>
            <a:off x="405780" y="1844824"/>
            <a:ext cx="1137726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Akustikbüro </a:t>
            </a:r>
            <a:r>
              <a:rPr lang="de-DE" sz="1400" dirty="0" err="1">
                <a:ea typeface="Segoe UI" panose="020B0502040204020203" pitchFamily="34" charset="0"/>
              </a:rPr>
              <a:t>Schwartzenberger</a:t>
            </a:r>
            <a:r>
              <a:rPr lang="de-DE" sz="1400" dirty="0">
                <a:ea typeface="Segoe UI" panose="020B0502040204020203" pitchFamily="34" charset="0"/>
              </a:rPr>
              <a:t> und Burkhart GbR (Hrsg.). </a:t>
            </a:r>
            <a:r>
              <a:rPr lang="de-DE" sz="1400" i="1" dirty="0">
                <a:ea typeface="Segoe UI" panose="020B0502040204020203" pitchFamily="34" charset="0"/>
              </a:rPr>
              <a:t>Wie wird Lärm/Schall gemessen?</a:t>
            </a:r>
            <a:r>
              <a:rPr lang="de-DE" sz="1400" dirty="0">
                <a:ea typeface="Segoe UI" panose="020B0502040204020203" pitchFamily="34" charset="0"/>
              </a:rPr>
              <a:t> http://akustikbuero.com/index.php/test/test-1/174-wie-wird-laermschall-ge [26.4.2018].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Bundesamt für Umwelt BAFU (Hrsg.) (2017). </a:t>
            </a:r>
            <a:r>
              <a:rPr lang="de-DE" sz="1400" i="1" dirty="0">
                <a:ea typeface="Segoe UI" panose="020B0502040204020203" pitchFamily="34" charset="0"/>
              </a:rPr>
              <a:t>Lärmarten</a:t>
            </a:r>
            <a:r>
              <a:rPr lang="de-DE" sz="1400" dirty="0">
                <a:ea typeface="Segoe UI" panose="020B0502040204020203" pitchFamily="34" charset="0"/>
              </a:rPr>
              <a:t>. https://www.bafu.admin.ch/bafu/de/home/themen/laerm/fachinformationen/laermarten.html#-1936198151 [26.4.2018].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Bundesministerium für Umwelt, Naturschutz und nukleare Sicherheit (BMU) (Hrsg.) (2017). </a:t>
            </a:r>
            <a:r>
              <a:rPr lang="de-DE" sz="1400" i="1" dirty="0">
                <a:ea typeface="Segoe UI" panose="020B0502040204020203" pitchFamily="34" charset="0"/>
              </a:rPr>
              <a:t>Messen oder berechnen?</a:t>
            </a:r>
            <a:r>
              <a:rPr lang="de-DE" sz="1400" dirty="0">
                <a:ea typeface="Segoe UI" panose="020B0502040204020203" pitchFamily="34" charset="0"/>
              </a:rPr>
              <a:t> www.bmu.de/themen/luft-laerm-verkehr/laermschutz/laermschutz-im-ueberblick/laermmessung-laermberechnung/ [26.4.2018].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Bundesministerium für Umwelt, Naturschutz und nukleare Sicherheit (BMU) (Hrsg.) (2017). </a:t>
            </a:r>
            <a:r>
              <a:rPr lang="de-DE" sz="1400" i="1" dirty="0">
                <a:ea typeface="Segoe UI" panose="020B0502040204020203" pitchFamily="34" charset="0"/>
              </a:rPr>
              <a:t>Was ist Lärm</a:t>
            </a:r>
            <a:r>
              <a:rPr lang="de-DE" sz="1400" dirty="0">
                <a:ea typeface="Segoe UI" panose="020B0502040204020203" pitchFamily="34" charset="0"/>
              </a:rPr>
              <a:t>. www.bmu.de/themen/luft-laerm-verkehr/laermschutz/laermschutz-im-ueberblick/was-ist-laerm/ [26.4.2018].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Dr. Eberle, Wolfgang, Prof. Dr. Schick, August, Dr. </a:t>
            </a:r>
            <a:r>
              <a:rPr lang="de-DE" sz="1400" dirty="0" err="1">
                <a:ea typeface="Segoe UI" panose="020B0502040204020203" pitchFamily="34" charset="0"/>
              </a:rPr>
              <a:t>Klatte</a:t>
            </a:r>
            <a:r>
              <a:rPr lang="de-DE" sz="1400" dirty="0">
                <a:ea typeface="Segoe UI" panose="020B0502040204020203" pitchFamily="34" charset="0"/>
              </a:rPr>
              <a:t>, Maria &amp; Prof. Dr.-Ing. Schmitz, Alfred (Hessisches Landesamt für Umwelt und Geologie, Hrsg.) (2007). </a:t>
            </a:r>
            <a:r>
              <a:rPr lang="de-DE" sz="1400" i="1" dirty="0">
                <a:ea typeface="Segoe UI" panose="020B0502040204020203" pitchFamily="34" charset="0"/>
              </a:rPr>
              <a:t>Lärmminderung in Schulen</a:t>
            </a:r>
            <a:r>
              <a:rPr lang="de-DE" sz="1400" dirty="0">
                <a:ea typeface="Segoe UI" panose="020B0502040204020203" pitchFamily="34" charset="0"/>
              </a:rPr>
              <a:t>. www.best-news.de/file.php4?laermminderung.pdf&amp;dir=menu2%2F [6.5.2018].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Dr. </a:t>
            </a:r>
            <a:r>
              <a:rPr lang="de-DE" sz="1400" dirty="0" err="1">
                <a:ea typeface="Segoe UI" panose="020B0502040204020203" pitchFamily="34" charset="0"/>
              </a:rPr>
              <a:t>Tiesler</a:t>
            </a:r>
            <a:r>
              <a:rPr lang="de-DE" sz="1400" dirty="0">
                <a:ea typeface="Segoe UI" panose="020B0502040204020203" pitchFamily="34" charset="0"/>
              </a:rPr>
              <a:t>, Gerhart &amp; Dr. </a:t>
            </a:r>
            <a:r>
              <a:rPr lang="de-DE" sz="1400" dirty="0" err="1">
                <a:ea typeface="Segoe UI" panose="020B0502040204020203" pitchFamily="34" charset="0"/>
              </a:rPr>
              <a:t>Oberdörster</a:t>
            </a:r>
            <a:r>
              <a:rPr lang="de-DE" sz="1400" dirty="0">
                <a:ea typeface="Segoe UI" panose="020B0502040204020203" pitchFamily="34" charset="0"/>
              </a:rPr>
              <a:t>, Markus (Wirtschaftsverlag NW Verlag für neue Wissenschaft GmbH, Hrsg.) (2006). </a:t>
            </a:r>
            <a:r>
              <a:rPr lang="de-DE" sz="1400" i="1" dirty="0">
                <a:ea typeface="Segoe UI" panose="020B0502040204020203" pitchFamily="34" charset="0"/>
              </a:rPr>
              <a:t>Akustische Ergonomie der Schule</a:t>
            </a:r>
            <a:r>
              <a:rPr lang="de-DE" sz="1400" dirty="0">
                <a:ea typeface="Segoe UI" panose="020B0502040204020203" pitchFamily="34" charset="0"/>
              </a:rPr>
              <a:t>. https://www.baua.de/DE/Angebote/Publikationen/Schriftenreihe/Forschungsberichte/2006/Fb1071.html [4.5.2018].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Dr. </a:t>
            </a:r>
            <a:r>
              <a:rPr lang="de-DE" sz="1400" dirty="0" err="1">
                <a:ea typeface="Segoe UI" panose="020B0502040204020203" pitchFamily="34" charset="0"/>
              </a:rPr>
              <a:t>Tiesler</a:t>
            </a:r>
            <a:r>
              <a:rPr lang="de-DE" sz="1400" dirty="0">
                <a:ea typeface="Segoe UI" panose="020B0502040204020203" pitchFamily="34" charset="0"/>
              </a:rPr>
              <a:t>, Gerhart &amp; Dr. </a:t>
            </a:r>
            <a:r>
              <a:rPr lang="de-DE" sz="1400" dirty="0" err="1">
                <a:ea typeface="Segoe UI" panose="020B0502040204020203" pitchFamily="34" charset="0"/>
              </a:rPr>
              <a:t>Oberdörster</a:t>
            </a:r>
            <a:r>
              <a:rPr lang="de-DE" sz="1400" dirty="0">
                <a:ea typeface="Segoe UI" panose="020B0502040204020203" pitchFamily="34" charset="0"/>
              </a:rPr>
              <a:t>, Markus (2010). </a:t>
            </a:r>
            <a:r>
              <a:rPr lang="de-DE" sz="1400" i="1" dirty="0">
                <a:ea typeface="Segoe UI" panose="020B0502040204020203" pitchFamily="34" charset="0"/>
              </a:rPr>
              <a:t>Lärm in Bildungsstätten</a:t>
            </a:r>
            <a:r>
              <a:rPr lang="de-DE" sz="1400" dirty="0">
                <a:ea typeface="Segoe UI" panose="020B0502040204020203" pitchFamily="34" charset="0"/>
              </a:rPr>
              <a:t>. www.inqa.de/SharedDocs/PDFs/DE/Publikationen/laerm-in-bildungsstaetten-pdf.pdf?__blob=publicationFile [4.5.2018].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Ehlers, M. (2017). </a:t>
            </a:r>
            <a:r>
              <a:rPr lang="de-DE" sz="1400" i="1" dirty="0">
                <a:ea typeface="Segoe UI" panose="020B0502040204020203" pitchFamily="34" charset="0"/>
              </a:rPr>
              <a:t>Lärm macht krank und senkt die Effizienz</a:t>
            </a:r>
            <a:r>
              <a:rPr lang="de-DE" sz="1400" dirty="0">
                <a:ea typeface="Segoe UI" panose="020B0502040204020203" pitchFamily="34" charset="0"/>
              </a:rPr>
              <a:t>. https://ergonomie.ehlers-media.com/ergonomie-themen/raum-akustik.html.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 err="1">
                <a:ea typeface="Segoe UI" panose="020B0502040204020203" pitchFamily="34" charset="0"/>
              </a:rPr>
              <a:t>Meßinger</a:t>
            </a:r>
            <a:r>
              <a:rPr lang="de-DE" sz="1400" dirty="0">
                <a:ea typeface="Segoe UI" panose="020B0502040204020203" pitchFamily="34" charset="0"/>
              </a:rPr>
              <a:t>-Koppelt, J. (Joachim Herz Stiftung, Hrsg.) (o. J.). </a:t>
            </a:r>
            <a:r>
              <a:rPr lang="de-DE" sz="1400" i="1" dirty="0">
                <a:ea typeface="Segoe UI" panose="020B0502040204020203" pitchFamily="34" charset="0"/>
              </a:rPr>
              <a:t>Schall, Klänge, Töne und Geräusche</a:t>
            </a:r>
            <a:r>
              <a:rPr lang="de-DE" sz="1400" dirty="0">
                <a:ea typeface="Segoe UI" panose="020B0502040204020203" pitchFamily="34" charset="0"/>
              </a:rPr>
              <a:t>. https://www.leifiphysik.de/akustik [3.5.2018].</a:t>
            </a:r>
          </a:p>
          <a:p>
            <a:pPr marL="179705" indent="-179705">
              <a:spcAft>
                <a:spcPts val="600"/>
              </a:spcAft>
            </a:pPr>
            <a:r>
              <a:rPr lang="de-DE" sz="1400" dirty="0">
                <a:ea typeface="Segoe UI" panose="020B0502040204020203" pitchFamily="34" charset="0"/>
              </a:rPr>
              <a:t>Spektrum (Hrsg.) (1998). </a:t>
            </a:r>
            <a:r>
              <a:rPr lang="de-DE" sz="1400" i="1" dirty="0">
                <a:ea typeface="Segoe UI" panose="020B0502040204020203" pitchFamily="34" charset="0"/>
              </a:rPr>
              <a:t>Akustik</a:t>
            </a:r>
            <a:r>
              <a:rPr lang="de-DE" sz="1400" dirty="0">
                <a:ea typeface="Segoe UI" panose="020B0502040204020203" pitchFamily="34" charset="0"/>
              </a:rPr>
              <a:t>. https://www.spektrum.de/lexikon/physik/akustik/319 [3.5.2018].</a:t>
            </a:r>
          </a:p>
        </p:txBody>
      </p:sp>
    </p:spTree>
    <p:extLst>
      <p:ext uri="{BB962C8B-B14F-4D97-AF65-F5344CB8AC3E}">
        <p14:creationId xmlns:p14="http://schemas.microsoft.com/office/powerpoint/2010/main" val="35525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ru-RU" b="1" dirty="0">
                <a:latin typeface="Century Gothic"/>
              </a:rPr>
              <a:t>Шум , что это такое?</a:t>
            </a:r>
            <a:br>
              <a:rPr lang="ru-RU" b="1" dirty="0">
                <a:latin typeface="Century Gothic"/>
              </a:rPr>
            </a:b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413892" y="1905000"/>
            <a:ext cx="2736304" cy="3828256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ru-RU" b="1" dirty="0" smtClean="0"/>
              <a:t>Любой не желаемый громкий звук</a:t>
            </a:r>
          </a:p>
          <a:p>
            <a:pPr rtl="0">
              <a:buFontTx/>
              <a:buChar char="-"/>
            </a:pPr>
            <a:r>
              <a:rPr lang="ru-RU" b="1" dirty="0" smtClean="0"/>
              <a:t>Воспринимается чисто субъективно</a:t>
            </a:r>
            <a:endParaRPr lang="de-DE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6266072-3895-46AA-9BD2-3D2F74A96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18960"/>
              </p:ext>
            </p:extLst>
          </p:nvPr>
        </p:nvGraphicFramePr>
        <p:xfrm>
          <a:off x="3934172" y="153625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CF5FD80-986A-46CA-A190-4459C8F47AB5}"/>
              </a:ext>
            </a:extLst>
          </p:cNvPr>
          <p:cNvGrpSpPr/>
          <p:nvPr/>
        </p:nvGrpSpPr>
        <p:grpSpPr>
          <a:xfrm>
            <a:off x="6598468" y="673464"/>
            <a:ext cx="1523603" cy="1523603"/>
            <a:chOff x="3927510" y="342641"/>
            <a:chExt cx="1523603" cy="152360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880D4AC-0EDB-490C-A792-13004D63D76F}"/>
                </a:ext>
              </a:extLst>
            </p:cNvPr>
            <p:cNvSpPr/>
            <p:nvPr/>
          </p:nvSpPr>
          <p:spPr>
            <a:xfrm>
              <a:off x="3927510" y="342641"/>
              <a:ext cx="1523603" cy="15236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10E272BF-33BD-4F2E-954E-5E11690C8449}"/>
                </a:ext>
              </a:extLst>
            </p:cNvPr>
            <p:cNvSpPr txBox="1"/>
            <p:nvPr/>
          </p:nvSpPr>
          <p:spPr>
            <a:xfrm>
              <a:off x="4150636" y="565767"/>
              <a:ext cx="1077351" cy="1077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3200" kern="1200"/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6F837C79-15CD-4C8A-BDE5-162431A321CE}"/>
              </a:ext>
            </a:extLst>
          </p:cNvPr>
          <p:cNvSpPr/>
          <p:nvPr/>
        </p:nvSpPr>
        <p:spPr>
          <a:xfrm>
            <a:off x="6454453" y="1109166"/>
            <a:ext cx="1847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Звук.давление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и уровень </a:t>
            </a:r>
            <a:r>
              <a:rPr lang="ru-RU" sz="1600" dirty="0" err="1" smtClean="0">
                <a:solidFill>
                  <a:schemeClr val="bg1"/>
                </a:solidFill>
              </a:rPr>
              <a:t>звук.давления</a:t>
            </a:r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33F60DE-26CD-46CE-B3F6-83ECE02CCBA4}"/>
              </a:ext>
            </a:extLst>
          </p:cNvPr>
          <p:cNvGrpSpPr/>
          <p:nvPr/>
        </p:nvGrpSpPr>
        <p:grpSpPr>
          <a:xfrm>
            <a:off x="8301621" y="381397"/>
            <a:ext cx="1523603" cy="1523603"/>
            <a:chOff x="3927510" y="342641"/>
            <a:chExt cx="1523603" cy="1523603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166C5A8-F680-4395-8759-45FC07A2111B}"/>
                </a:ext>
              </a:extLst>
            </p:cNvPr>
            <p:cNvSpPr/>
            <p:nvPr/>
          </p:nvSpPr>
          <p:spPr>
            <a:xfrm>
              <a:off x="3927510" y="342641"/>
              <a:ext cx="1523603" cy="15236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88041CC0-EE87-4B71-A6E8-FD7F8A928B80}"/>
                </a:ext>
              </a:extLst>
            </p:cNvPr>
            <p:cNvSpPr txBox="1"/>
            <p:nvPr/>
          </p:nvSpPr>
          <p:spPr>
            <a:xfrm>
              <a:off x="4150636" y="565767"/>
              <a:ext cx="1077351" cy="1077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3200" kern="1200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872B6905-9A76-4D4C-8163-489B3EFF4E99}"/>
              </a:ext>
            </a:extLst>
          </p:cNvPr>
          <p:cNvSpPr/>
          <p:nvPr/>
        </p:nvSpPr>
        <p:spPr>
          <a:xfrm>
            <a:off x="8204826" y="957882"/>
            <a:ext cx="171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Звуковые волны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latin typeface="Century Gothic"/>
              </a:rPr>
              <a:t>Влияющие факторы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A65EC1-1952-408D-A256-5555EA5FD7EF}"/>
              </a:ext>
            </a:extLst>
          </p:cNvPr>
          <p:cNvGrpSpPr/>
          <p:nvPr/>
        </p:nvGrpSpPr>
        <p:grpSpPr>
          <a:xfrm>
            <a:off x="3655902" y="2201248"/>
            <a:ext cx="5176043" cy="3936379"/>
            <a:chOff x="3655902" y="2201248"/>
            <a:chExt cx="5176043" cy="3936379"/>
          </a:xfrm>
        </p:grpSpPr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E855BBFD-F20D-439C-9EBC-B76358ED0396}"/>
                </a:ext>
              </a:extLst>
            </p:cNvPr>
            <p:cNvSpPr/>
            <p:nvPr/>
          </p:nvSpPr>
          <p:spPr>
            <a:xfrm>
              <a:off x="5688118" y="5325039"/>
              <a:ext cx="812588" cy="812588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51AAEB4-891C-4872-A715-9D4F5B563C35}"/>
                </a:ext>
              </a:extLst>
            </p:cNvPr>
            <p:cNvSpPr/>
            <p:nvPr/>
          </p:nvSpPr>
          <p:spPr>
            <a:xfrm rot="240000">
              <a:off x="3655902" y="4976836"/>
              <a:ext cx="4877019" cy="34103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1245DC9-4B74-4B20-BEA1-255C798A5964}"/>
                </a:ext>
              </a:extLst>
            </p:cNvPr>
            <p:cNvSpPr/>
            <p:nvPr/>
          </p:nvSpPr>
          <p:spPr>
            <a:xfrm rot="240000">
              <a:off x="6583965" y="4128837"/>
              <a:ext cx="2079814" cy="906583"/>
            </a:xfrm>
            <a:custGeom>
              <a:avLst/>
              <a:gdLst>
                <a:gd name="connsiteX0" fmla="*/ 0 w 1945884"/>
                <a:gd name="connsiteY0" fmla="*/ 151100 h 906583"/>
                <a:gd name="connsiteX1" fmla="*/ 151100 w 1945884"/>
                <a:gd name="connsiteY1" fmla="*/ 0 h 906583"/>
                <a:gd name="connsiteX2" fmla="*/ 1794784 w 1945884"/>
                <a:gd name="connsiteY2" fmla="*/ 0 h 906583"/>
                <a:gd name="connsiteX3" fmla="*/ 1945884 w 1945884"/>
                <a:gd name="connsiteY3" fmla="*/ 151100 h 906583"/>
                <a:gd name="connsiteX4" fmla="*/ 1945884 w 1945884"/>
                <a:gd name="connsiteY4" fmla="*/ 755483 h 906583"/>
                <a:gd name="connsiteX5" fmla="*/ 1794784 w 1945884"/>
                <a:gd name="connsiteY5" fmla="*/ 906583 h 906583"/>
                <a:gd name="connsiteX6" fmla="*/ 151100 w 1945884"/>
                <a:gd name="connsiteY6" fmla="*/ 906583 h 906583"/>
                <a:gd name="connsiteX7" fmla="*/ 0 w 1945884"/>
                <a:gd name="connsiteY7" fmla="*/ 755483 h 906583"/>
                <a:gd name="connsiteX8" fmla="*/ 0 w 1945884"/>
                <a:gd name="connsiteY8" fmla="*/ 151100 h 9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884" h="906583">
                  <a:moveTo>
                    <a:pt x="0" y="151100"/>
                  </a:moveTo>
                  <a:cubicBezTo>
                    <a:pt x="0" y="67650"/>
                    <a:pt x="67650" y="0"/>
                    <a:pt x="151100" y="0"/>
                  </a:cubicBezTo>
                  <a:lnTo>
                    <a:pt x="1794784" y="0"/>
                  </a:lnTo>
                  <a:cubicBezTo>
                    <a:pt x="1878234" y="0"/>
                    <a:pt x="1945884" y="67650"/>
                    <a:pt x="1945884" y="151100"/>
                  </a:cubicBezTo>
                  <a:lnTo>
                    <a:pt x="1945884" y="755483"/>
                  </a:lnTo>
                  <a:cubicBezTo>
                    <a:pt x="1945884" y="838933"/>
                    <a:pt x="1878234" y="906583"/>
                    <a:pt x="1794784" y="906583"/>
                  </a:cubicBezTo>
                  <a:lnTo>
                    <a:pt x="151100" y="906583"/>
                  </a:lnTo>
                  <a:cubicBezTo>
                    <a:pt x="67650" y="906583"/>
                    <a:pt x="0" y="838933"/>
                    <a:pt x="0" y="755483"/>
                  </a:cubicBezTo>
                  <a:lnTo>
                    <a:pt x="0" y="1511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226" tIns="185225" rIns="185225" bIns="185226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Характеристика подачи по времени</a:t>
              </a:r>
              <a:endParaRPr lang="de-DE" b="1" kern="1200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9957C7F-EF79-48A6-9B14-26393E8358E6}"/>
                </a:ext>
              </a:extLst>
            </p:cNvPr>
            <p:cNvSpPr/>
            <p:nvPr/>
          </p:nvSpPr>
          <p:spPr>
            <a:xfrm rot="240000">
              <a:off x="6654553" y="3149060"/>
              <a:ext cx="1945884" cy="906583"/>
            </a:xfrm>
            <a:custGeom>
              <a:avLst/>
              <a:gdLst>
                <a:gd name="connsiteX0" fmla="*/ 0 w 1945884"/>
                <a:gd name="connsiteY0" fmla="*/ 151100 h 906583"/>
                <a:gd name="connsiteX1" fmla="*/ 151100 w 1945884"/>
                <a:gd name="connsiteY1" fmla="*/ 0 h 906583"/>
                <a:gd name="connsiteX2" fmla="*/ 1794784 w 1945884"/>
                <a:gd name="connsiteY2" fmla="*/ 0 h 906583"/>
                <a:gd name="connsiteX3" fmla="*/ 1945884 w 1945884"/>
                <a:gd name="connsiteY3" fmla="*/ 151100 h 906583"/>
                <a:gd name="connsiteX4" fmla="*/ 1945884 w 1945884"/>
                <a:gd name="connsiteY4" fmla="*/ 755483 h 906583"/>
                <a:gd name="connsiteX5" fmla="*/ 1794784 w 1945884"/>
                <a:gd name="connsiteY5" fmla="*/ 906583 h 906583"/>
                <a:gd name="connsiteX6" fmla="*/ 151100 w 1945884"/>
                <a:gd name="connsiteY6" fmla="*/ 906583 h 906583"/>
                <a:gd name="connsiteX7" fmla="*/ 0 w 1945884"/>
                <a:gd name="connsiteY7" fmla="*/ 755483 h 906583"/>
                <a:gd name="connsiteX8" fmla="*/ 0 w 1945884"/>
                <a:gd name="connsiteY8" fmla="*/ 151100 h 9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884" h="906583">
                  <a:moveTo>
                    <a:pt x="0" y="151100"/>
                  </a:moveTo>
                  <a:cubicBezTo>
                    <a:pt x="0" y="67650"/>
                    <a:pt x="67650" y="0"/>
                    <a:pt x="151100" y="0"/>
                  </a:cubicBezTo>
                  <a:lnTo>
                    <a:pt x="1794784" y="0"/>
                  </a:lnTo>
                  <a:cubicBezTo>
                    <a:pt x="1878234" y="0"/>
                    <a:pt x="1945884" y="67650"/>
                    <a:pt x="1945884" y="151100"/>
                  </a:cubicBezTo>
                  <a:lnTo>
                    <a:pt x="1945884" y="755483"/>
                  </a:lnTo>
                  <a:cubicBezTo>
                    <a:pt x="1945884" y="838933"/>
                    <a:pt x="1878234" y="906583"/>
                    <a:pt x="1794784" y="906583"/>
                  </a:cubicBezTo>
                  <a:lnTo>
                    <a:pt x="151100" y="906583"/>
                  </a:lnTo>
                  <a:cubicBezTo>
                    <a:pt x="67650" y="906583"/>
                    <a:pt x="0" y="838933"/>
                    <a:pt x="0" y="755483"/>
                  </a:cubicBezTo>
                  <a:lnTo>
                    <a:pt x="0" y="1511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226" tIns="185225" rIns="185225" bIns="185226" numCol="1" spcCol="1270" anchor="ctr" anchorCtr="0">
              <a:normAutofit fontScale="55000" lnSpcReduction="20000"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700" kern="1200" dirty="0" smtClean="0"/>
                <a:t>Время воздействия</a:t>
              </a:r>
              <a:endParaRPr lang="de-DE" sz="3700" kern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B3772B7-4CFE-4ED6-8199-21EA50694EA2}"/>
                </a:ext>
              </a:extLst>
            </p:cNvPr>
            <p:cNvSpPr/>
            <p:nvPr/>
          </p:nvSpPr>
          <p:spPr>
            <a:xfrm rot="240000">
              <a:off x="6724780" y="2201248"/>
              <a:ext cx="2107165" cy="906583"/>
            </a:xfrm>
            <a:custGeom>
              <a:avLst/>
              <a:gdLst>
                <a:gd name="connsiteX0" fmla="*/ 0 w 1945884"/>
                <a:gd name="connsiteY0" fmla="*/ 151100 h 906583"/>
                <a:gd name="connsiteX1" fmla="*/ 151100 w 1945884"/>
                <a:gd name="connsiteY1" fmla="*/ 0 h 906583"/>
                <a:gd name="connsiteX2" fmla="*/ 1794784 w 1945884"/>
                <a:gd name="connsiteY2" fmla="*/ 0 h 906583"/>
                <a:gd name="connsiteX3" fmla="*/ 1945884 w 1945884"/>
                <a:gd name="connsiteY3" fmla="*/ 151100 h 906583"/>
                <a:gd name="connsiteX4" fmla="*/ 1945884 w 1945884"/>
                <a:gd name="connsiteY4" fmla="*/ 755483 h 906583"/>
                <a:gd name="connsiteX5" fmla="*/ 1794784 w 1945884"/>
                <a:gd name="connsiteY5" fmla="*/ 906583 h 906583"/>
                <a:gd name="connsiteX6" fmla="*/ 151100 w 1945884"/>
                <a:gd name="connsiteY6" fmla="*/ 906583 h 906583"/>
                <a:gd name="connsiteX7" fmla="*/ 0 w 1945884"/>
                <a:gd name="connsiteY7" fmla="*/ 755483 h 906583"/>
                <a:gd name="connsiteX8" fmla="*/ 0 w 1945884"/>
                <a:gd name="connsiteY8" fmla="*/ 151100 h 9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884" h="906583">
                  <a:moveTo>
                    <a:pt x="0" y="151100"/>
                  </a:moveTo>
                  <a:cubicBezTo>
                    <a:pt x="0" y="67650"/>
                    <a:pt x="67650" y="0"/>
                    <a:pt x="151100" y="0"/>
                  </a:cubicBezTo>
                  <a:lnTo>
                    <a:pt x="1794784" y="0"/>
                  </a:lnTo>
                  <a:cubicBezTo>
                    <a:pt x="1878234" y="0"/>
                    <a:pt x="1945884" y="67650"/>
                    <a:pt x="1945884" y="151100"/>
                  </a:cubicBezTo>
                  <a:lnTo>
                    <a:pt x="1945884" y="755483"/>
                  </a:lnTo>
                  <a:cubicBezTo>
                    <a:pt x="1945884" y="838933"/>
                    <a:pt x="1878234" y="906583"/>
                    <a:pt x="1794784" y="906583"/>
                  </a:cubicBezTo>
                  <a:lnTo>
                    <a:pt x="151100" y="906583"/>
                  </a:lnTo>
                  <a:cubicBezTo>
                    <a:pt x="67650" y="906583"/>
                    <a:pt x="0" y="838933"/>
                    <a:pt x="0" y="755483"/>
                  </a:cubicBezTo>
                  <a:lnTo>
                    <a:pt x="0" y="1511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226" tIns="185225" rIns="185225" bIns="185226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smtClean="0"/>
                <a:t>Уровень звуковой волны</a:t>
              </a:r>
              <a:endParaRPr lang="de-DE" b="1" kern="1200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DE5402B-20C9-4379-B5D5-EC9D71E1ACE2}"/>
                </a:ext>
              </a:extLst>
            </p:cNvPr>
            <p:cNvSpPr/>
            <p:nvPr/>
          </p:nvSpPr>
          <p:spPr>
            <a:xfrm rot="240000">
              <a:off x="3734595" y="3927062"/>
              <a:ext cx="2005604" cy="906583"/>
            </a:xfrm>
            <a:custGeom>
              <a:avLst/>
              <a:gdLst>
                <a:gd name="connsiteX0" fmla="*/ 0 w 1945884"/>
                <a:gd name="connsiteY0" fmla="*/ 151100 h 906583"/>
                <a:gd name="connsiteX1" fmla="*/ 151100 w 1945884"/>
                <a:gd name="connsiteY1" fmla="*/ 0 h 906583"/>
                <a:gd name="connsiteX2" fmla="*/ 1794784 w 1945884"/>
                <a:gd name="connsiteY2" fmla="*/ 0 h 906583"/>
                <a:gd name="connsiteX3" fmla="*/ 1945884 w 1945884"/>
                <a:gd name="connsiteY3" fmla="*/ 151100 h 906583"/>
                <a:gd name="connsiteX4" fmla="*/ 1945884 w 1945884"/>
                <a:gd name="connsiteY4" fmla="*/ 755483 h 906583"/>
                <a:gd name="connsiteX5" fmla="*/ 1794784 w 1945884"/>
                <a:gd name="connsiteY5" fmla="*/ 906583 h 906583"/>
                <a:gd name="connsiteX6" fmla="*/ 151100 w 1945884"/>
                <a:gd name="connsiteY6" fmla="*/ 906583 h 906583"/>
                <a:gd name="connsiteX7" fmla="*/ 0 w 1945884"/>
                <a:gd name="connsiteY7" fmla="*/ 755483 h 906583"/>
                <a:gd name="connsiteX8" fmla="*/ 0 w 1945884"/>
                <a:gd name="connsiteY8" fmla="*/ 151100 h 9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884" h="906583">
                  <a:moveTo>
                    <a:pt x="0" y="151100"/>
                  </a:moveTo>
                  <a:cubicBezTo>
                    <a:pt x="0" y="67650"/>
                    <a:pt x="67650" y="0"/>
                    <a:pt x="151100" y="0"/>
                  </a:cubicBezTo>
                  <a:lnTo>
                    <a:pt x="1794784" y="0"/>
                  </a:lnTo>
                  <a:cubicBezTo>
                    <a:pt x="1878234" y="0"/>
                    <a:pt x="1945884" y="67650"/>
                    <a:pt x="1945884" y="151100"/>
                  </a:cubicBezTo>
                  <a:lnTo>
                    <a:pt x="1945884" y="755483"/>
                  </a:lnTo>
                  <a:cubicBezTo>
                    <a:pt x="1945884" y="838933"/>
                    <a:pt x="1878234" y="906583"/>
                    <a:pt x="1794784" y="906583"/>
                  </a:cubicBezTo>
                  <a:lnTo>
                    <a:pt x="151100" y="906583"/>
                  </a:lnTo>
                  <a:cubicBezTo>
                    <a:pt x="67650" y="906583"/>
                    <a:pt x="0" y="838933"/>
                    <a:pt x="0" y="755483"/>
                  </a:cubicBezTo>
                  <a:lnTo>
                    <a:pt x="0" y="1511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226" tIns="185225" rIns="185225" bIns="185226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err="1" smtClean="0"/>
                <a:t>Работоспособ-ность</a:t>
              </a:r>
              <a:r>
                <a:rPr lang="ru-RU" b="1" kern="1200" dirty="0" smtClean="0"/>
                <a:t> на данный момент</a:t>
              </a:r>
              <a:endParaRPr lang="de-DE" b="1" kern="1200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68C3DBD-5951-4B9A-865D-C7CD61BEB39E}"/>
                </a:ext>
              </a:extLst>
            </p:cNvPr>
            <p:cNvSpPr/>
            <p:nvPr/>
          </p:nvSpPr>
          <p:spPr>
            <a:xfrm rot="240000">
              <a:off x="3864666" y="2954039"/>
              <a:ext cx="1945884" cy="906583"/>
            </a:xfrm>
            <a:custGeom>
              <a:avLst/>
              <a:gdLst>
                <a:gd name="connsiteX0" fmla="*/ 0 w 1945884"/>
                <a:gd name="connsiteY0" fmla="*/ 151100 h 906583"/>
                <a:gd name="connsiteX1" fmla="*/ 151100 w 1945884"/>
                <a:gd name="connsiteY1" fmla="*/ 0 h 906583"/>
                <a:gd name="connsiteX2" fmla="*/ 1794784 w 1945884"/>
                <a:gd name="connsiteY2" fmla="*/ 0 h 906583"/>
                <a:gd name="connsiteX3" fmla="*/ 1945884 w 1945884"/>
                <a:gd name="connsiteY3" fmla="*/ 151100 h 906583"/>
                <a:gd name="connsiteX4" fmla="*/ 1945884 w 1945884"/>
                <a:gd name="connsiteY4" fmla="*/ 755483 h 906583"/>
                <a:gd name="connsiteX5" fmla="*/ 1794784 w 1945884"/>
                <a:gd name="connsiteY5" fmla="*/ 906583 h 906583"/>
                <a:gd name="connsiteX6" fmla="*/ 151100 w 1945884"/>
                <a:gd name="connsiteY6" fmla="*/ 906583 h 906583"/>
                <a:gd name="connsiteX7" fmla="*/ 0 w 1945884"/>
                <a:gd name="connsiteY7" fmla="*/ 755483 h 906583"/>
                <a:gd name="connsiteX8" fmla="*/ 0 w 1945884"/>
                <a:gd name="connsiteY8" fmla="*/ 151100 h 9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884" h="906583">
                  <a:moveTo>
                    <a:pt x="0" y="151100"/>
                  </a:moveTo>
                  <a:cubicBezTo>
                    <a:pt x="0" y="67650"/>
                    <a:pt x="67650" y="0"/>
                    <a:pt x="151100" y="0"/>
                  </a:cubicBezTo>
                  <a:lnTo>
                    <a:pt x="1794784" y="0"/>
                  </a:lnTo>
                  <a:cubicBezTo>
                    <a:pt x="1878234" y="0"/>
                    <a:pt x="1945884" y="67650"/>
                    <a:pt x="1945884" y="151100"/>
                  </a:cubicBezTo>
                  <a:lnTo>
                    <a:pt x="1945884" y="755483"/>
                  </a:lnTo>
                  <a:cubicBezTo>
                    <a:pt x="1945884" y="838933"/>
                    <a:pt x="1878234" y="906583"/>
                    <a:pt x="1794784" y="906583"/>
                  </a:cubicBezTo>
                  <a:lnTo>
                    <a:pt x="151100" y="906583"/>
                  </a:lnTo>
                  <a:cubicBezTo>
                    <a:pt x="67650" y="906583"/>
                    <a:pt x="0" y="838933"/>
                    <a:pt x="0" y="755483"/>
                  </a:cubicBezTo>
                  <a:lnTo>
                    <a:pt x="0" y="1511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226" tIns="185225" rIns="185225" bIns="185226" numCol="1" spcCol="1270" anchor="ctr" anchorCtr="0">
              <a:normAutofit fontScale="62500" lnSpcReduction="20000"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700" kern="1200" dirty="0" smtClean="0"/>
                <a:t>Внутренняя настройка</a:t>
              </a:r>
              <a:endParaRPr lang="de-DE" sz="3700" kern="1200" dirty="0"/>
            </a:p>
          </p:txBody>
        </p:sp>
      </p:grp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BD56172-4DE1-4E8C-9324-0F3FDC510341}"/>
              </a:ext>
            </a:extLst>
          </p:cNvPr>
          <p:cNvSpPr/>
          <p:nvPr/>
        </p:nvSpPr>
        <p:spPr>
          <a:xfrm rot="240000">
            <a:off x="6795401" y="1227102"/>
            <a:ext cx="1945884" cy="906583"/>
          </a:xfrm>
          <a:custGeom>
            <a:avLst/>
            <a:gdLst>
              <a:gd name="connsiteX0" fmla="*/ 0 w 1945884"/>
              <a:gd name="connsiteY0" fmla="*/ 151100 h 906583"/>
              <a:gd name="connsiteX1" fmla="*/ 151100 w 1945884"/>
              <a:gd name="connsiteY1" fmla="*/ 0 h 906583"/>
              <a:gd name="connsiteX2" fmla="*/ 1794784 w 1945884"/>
              <a:gd name="connsiteY2" fmla="*/ 0 h 906583"/>
              <a:gd name="connsiteX3" fmla="*/ 1945884 w 1945884"/>
              <a:gd name="connsiteY3" fmla="*/ 151100 h 906583"/>
              <a:gd name="connsiteX4" fmla="*/ 1945884 w 1945884"/>
              <a:gd name="connsiteY4" fmla="*/ 755483 h 906583"/>
              <a:gd name="connsiteX5" fmla="*/ 1794784 w 1945884"/>
              <a:gd name="connsiteY5" fmla="*/ 906583 h 906583"/>
              <a:gd name="connsiteX6" fmla="*/ 151100 w 1945884"/>
              <a:gd name="connsiteY6" fmla="*/ 906583 h 906583"/>
              <a:gd name="connsiteX7" fmla="*/ 0 w 1945884"/>
              <a:gd name="connsiteY7" fmla="*/ 755483 h 906583"/>
              <a:gd name="connsiteX8" fmla="*/ 0 w 1945884"/>
              <a:gd name="connsiteY8" fmla="*/ 151100 h 90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884" h="906583">
                <a:moveTo>
                  <a:pt x="0" y="151100"/>
                </a:moveTo>
                <a:cubicBezTo>
                  <a:pt x="0" y="67650"/>
                  <a:pt x="67650" y="0"/>
                  <a:pt x="151100" y="0"/>
                </a:cubicBezTo>
                <a:lnTo>
                  <a:pt x="1794784" y="0"/>
                </a:lnTo>
                <a:cubicBezTo>
                  <a:pt x="1878234" y="0"/>
                  <a:pt x="1945884" y="67650"/>
                  <a:pt x="1945884" y="151100"/>
                </a:cubicBezTo>
                <a:lnTo>
                  <a:pt x="1945884" y="755483"/>
                </a:lnTo>
                <a:cubicBezTo>
                  <a:pt x="1945884" y="838933"/>
                  <a:pt x="1878234" y="906583"/>
                  <a:pt x="1794784" y="906583"/>
                </a:cubicBezTo>
                <a:lnTo>
                  <a:pt x="151100" y="906583"/>
                </a:lnTo>
                <a:cubicBezTo>
                  <a:pt x="67650" y="906583"/>
                  <a:pt x="0" y="838933"/>
                  <a:pt x="0" y="755483"/>
                </a:cubicBezTo>
                <a:lnTo>
                  <a:pt x="0" y="1511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226" tIns="185225" rIns="185225" bIns="185226" numCol="1" spcCol="1270" anchor="ctr" anchorCtr="0">
            <a:norm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300" kern="1200" dirty="0" smtClean="0"/>
              <a:t>частота</a:t>
            </a:r>
            <a:endParaRPr lang="de-DE" sz="2300" kern="120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A21B460-ABC5-48C9-BED1-DCCAB7F5FDBE}"/>
              </a:ext>
            </a:extLst>
          </p:cNvPr>
          <p:cNvSpPr/>
          <p:nvPr/>
        </p:nvSpPr>
        <p:spPr>
          <a:xfrm rot="240000">
            <a:off x="3935090" y="1985059"/>
            <a:ext cx="1945884" cy="906583"/>
          </a:xfrm>
          <a:custGeom>
            <a:avLst/>
            <a:gdLst>
              <a:gd name="connsiteX0" fmla="*/ 0 w 1945884"/>
              <a:gd name="connsiteY0" fmla="*/ 151100 h 906583"/>
              <a:gd name="connsiteX1" fmla="*/ 151100 w 1945884"/>
              <a:gd name="connsiteY1" fmla="*/ 0 h 906583"/>
              <a:gd name="connsiteX2" fmla="*/ 1794784 w 1945884"/>
              <a:gd name="connsiteY2" fmla="*/ 0 h 906583"/>
              <a:gd name="connsiteX3" fmla="*/ 1945884 w 1945884"/>
              <a:gd name="connsiteY3" fmla="*/ 151100 h 906583"/>
              <a:gd name="connsiteX4" fmla="*/ 1945884 w 1945884"/>
              <a:gd name="connsiteY4" fmla="*/ 755483 h 906583"/>
              <a:gd name="connsiteX5" fmla="*/ 1794784 w 1945884"/>
              <a:gd name="connsiteY5" fmla="*/ 906583 h 906583"/>
              <a:gd name="connsiteX6" fmla="*/ 151100 w 1945884"/>
              <a:gd name="connsiteY6" fmla="*/ 906583 h 906583"/>
              <a:gd name="connsiteX7" fmla="*/ 0 w 1945884"/>
              <a:gd name="connsiteY7" fmla="*/ 755483 h 906583"/>
              <a:gd name="connsiteX8" fmla="*/ 0 w 1945884"/>
              <a:gd name="connsiteY8" fmla="*/ 151100 h 90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884" h="906583">
                <a:moveTo>
                  <a:pt x="0" y="151100"/>
                </a:moveTo>
                <a:cubicBezTo>
                  <a:pt x="0" y="67650"/>
                  <a:pt x="67650" y="0"/>
                  <a:pt x="151100" y="0"/>
                </a:cubicBezTo>
                <a:lnTo>
                  <a:pt x="1794784" y="0"/>
                </a:lnTo>
                <a:cubicBezTo>
                  <a:pt x="1878234" y="0"/>
                  <a:pt x="1945884" y="67650"/>
                  <a:pt x="1945884" y="151100"/>
                </a:cubicBezTo>
                <a:lnTo>
                  <a:pt x="1945884" y="755483"/>
                </a:lnTo>
                <a:cubicBezTo>
                  <a:pt x="1945884" y="838933"/>
                  <a:pt x="1878234" y="906583"/>
                  <a:pt x="1794784" y="906583"/>
                </a:cubicBezTo>
                <a:lnTo>
                  <a:pt x="151100" y="906583"/>
                </a:lnTo>
                <a:cubicBezTo>
                  <a:pt x="67650" y="906583"/>
                  <a:pt x="0" y="838933"/>
                  <a:pt x="0" y="755483"/>
                </a:cubicBezTo>
                <a:lnTo>
                  <a:pt x="0" y="1511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226" tIns="185225" rIns="185225" bIns="185226" numCol="1" spcCol="1270" anchor="ctr" anchorCtr="0">
            <a:normAutofit fontScale="62500" lnSpcReduction="20000"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700" kern="1200" dirty="0" smtClean="0"/>
              <a:t>Род занятия</a:t>
            </a:r>
            <a:endParaRPr lang="de-DE" sz="3700" kern="1200" dirty="0"/>
          </a:p>
        </p:txBody>
      </p:sp>
    </p:spTree>
    <p:extLst>
      <p:ext uri="{BB962C8B-B14F-4D97-AF65-F5344CB8AC3E}">
        <p14:creationId xmlns:p14="http://schemas.microsoft.com/office/powerpoint/2010/main" val="1476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Как измеряют шум ?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12E0A6A-D3C0-4F7B-BF55-C8D78823ADA0}"/>
              </a:ext>
            </a:extLst>
          </p:cNvPr>
          <p:cNvGrpSpPr/>
          <p:nvPr/>
        </p:nvGrpSpPr>
        <p:grpSpPr>
          <a:xfrm>
            <a:off x="2031471" y="1810765"/>
            <a:ext cx="8125882" cy="4925262"/>
            <a:chOff x="2031471" y="1810765"/>
            <a:chExt cx="8125882" cy="4925262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DAEEB25-F5BD-4739-8E34-615DF3743C51}"/>
                </a:ext>
              </a:extLst>
            </p:cNvPr>
            <p:cNvSpPr/>
            <p:nvPr/>
          </p:nvSpPr>
          <p:spPr>
            <a:xfrm>
              <a:off x="3641665" y="3579085"/>
              <a:ext cx="2570780" cy="234465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Kreis: nicht ausgefüllt 5">
              <a:extLst>
                <a:ext uri="{FF2B5EF4-FFF2-40B4-BE49-F238E27FC236}">
                  <a16:creationId xmlns:a16="http://schemas.microsoft.com/office/drawing/2014/main" id="{E0D83DFE-9DA6-44A4-A331-0F9898A1804F}"/>
                </a:ext>
              </a:extLst>
            </p:cNvPr>
            <p:cNvSpPr/>
            <p:nvPr/>
          </p:nvSpPr>
          <p:spPr>
            <a:xfrm>
              <a:off x="4161859" y="2182608"/>
              <a:ext cx="577750" cy="577379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0CCFC0D-9168-4504-BCAB-A12A130A2F2D}"/>
                </a:ext>
              </a:extLst>
            </p:cNvPr>
            <p:cNvSpPr/>
            <p:nvPr/>
          </p:nvSpPr>
          <p:spPr>
            <a:xfrm>
              <a:off x="3658688" y="3659770"/>
              <a:ext cx="2317908" cy="21979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Измерять или высчитывать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1A4CBE5-03BB-4163-AAB0-BF4790643BC4}"/>
                </a:ext>
              </a:extLst>
            </p:cNvPr>
            <p:cNvSpPr/>
            <p:nvPr/>
          </p:nvSpPr>
          <p:spPr>
            <a:xfrm>
              <a:off x="6034820" y="4608604"/>
              <a:ext cx="2398494" cy="212742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A7F3984-61B7-4478-9B41-CB7F821004B3}"/>
                </a:ext>
              </a:extLst>
            </p:cNvPr>
            <p:cNvSpPr/>
            <p:nvPr/>
          </p:nvSpPr>
          <p:spPr>
            <a:xfrm>
              <a:off x="6040650" y="4663501"/>
              <a:ext cx="2502034" cy="20195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Дополнитель</a:t>
              </a:r>
              <a:r>
                <a:rPr lang="de-DE" dirty="0" smtClean="0">
                  <a:solidFill>
                    <a:schemeClr val="tx1"/>
                  </a:solidFill>
                </a:rPr>
                <a:t>-</a:t>
              </a:r>
              <a:r>
                <a:rPr lang="ru-RU" dirty="0" err="1" smtClean="0">
                  <a:solidFill>
                    <a:schemeClr val="tx1"/>
                  </a:solidFill>
                </a:rPr>
                <a:t>ные</a:t>
              </a:r>
              <a:r>
                <a:rPr lang="ru-RU" dirty="0" smtClean="0">
                  <a:solidFill>
                    <a:schemeClr val="tx1"/>
                  </a:solidFill>
                </a:rPr>
                <a:t> факторы или  помехи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571ED94-B3ED-49C8-A387-7B654C61D887}"/>
                </a:ext>
              </a:extLst>
            </p:cNvPr>
            <p:cNvSpPr/>
            <p:nvPr/>
          </p:nvSpPr>
          <p:spPr>
            <a:xfrm>
              <a:off x="5670922" y="1904237"/>
              <a:ext cx="3159794" cy="272854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reis: nicht ausgefüllt 10">
              <a:extLst>
                <a:ext uri="{FF2B5EF4-FFF2-40B4-BE49-F238E27FC236}">
                  <a16:creationId xmlns:a16="http://schemas.microsoft.com/office/drawing/2014/main" id="{3AB417EF-27F3-4ACD-B424-CC771DBF8CF3}"/>
                </a:ext>
              </a:extLst>
            </p:cNvPr>
            <p:cNvSpPr/>
            <p:nvPr/>
          </p:nvSpPr>
          <p:spPr>
            <a:xfrm>
              <a:off x="5701714" y="1810765"/>
              <a:ext cx="427421" cy="427713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Kreis: nicht ausgefüllt 11">
              <a:extLst>
                <a:ext uri="{FF2B5EF4-FFF2-40B4-BE49-F238E27FC236}">
                  <a16:creationId xmlns:a16="http://schemas.microsoft.com/office/drawing/2014/main" id="{7EDF4704-C2D2-4AAD-A307-069FDBA95679}"/>
                </a:ext>
              </a:extLst>
            </p:cNvPr>
            <p:cNvSpPr/>
            <p:nvPr/>
          </p:nvSpPr>
          <p:spPr>
            <a:xfrm>
              <a:off x="8454255" y="4521505"/>
              <a:ext cx="320972" cy="320616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639170D-9322-401B-ADC2-8FA23E3FF1D3}"/>
                </a:ext>
              </a:extLst>
            </p:cNvPr>
            <p:cNvSpPr/>
            <p:nvPr/>
          </p:nvSpPr>
          <p:spPr>
            <a:xfrm>
              <a:off x="5774252" y="1934961"/>
              <a:ext cx="2768432" cy="26058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Уровень качественных характеристик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5057B70-4FCB-463A-9809-309E63E5BFFF}"/>
                </a:ext>
              </a:extLst>
            </p:cNvPr>
            <p:cNvSpPr/>
            <p:nvPr/>
          </p:nvSpPr>
          <p:spPr>
            <a:xfrm>
              <a:off x="2031471" y="2172211"/>
              <a:ext cx="2887126" cy="937523"/>
            </a:xfrm>
            <a:custGeom>
              <a:avLst/>
              <a:gdLst>
                <a:gd name="connsiteX0" fmla="*/ 0 w 2887126"/>
                <a:gd name="connsiteY0" fmla="*/ 0 h 937523"/>
                <a:gd name="connsiteX1" fmla="*/ 2887126 w 2887126"/>
                <a:gd name="connsiteY1" fmla="*/ 0 h 937523"/>
                <a:gd name="connsiteX2" fmla="*/ 2887126 w 2887126"/>
                <a:gd name="connsiteY2" fmla="*/ 937523 h 937523"/>
                <a:gd name="connsiteX3" fmla="*/ 0 w 2887126"/>
                <a:gd name="connsiteY3" fmla="*/ 937523 h 937523"/>
                <a:gd name="connsiteX4" fmla="*/ 0 w 2887126"/>
                <a:gd name="connsiteY4" fmla="*/ 0 h 9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126" h="937523">
                  <a:moveTo>
                    <a:pt x="0" y="0"/>
                  </a:moveTo>
                  <a:lnTo>
                    <a:pt x="2887126" y="0"/>
                  </a:lnTo>
                  <a:lnTo>
                    <a:pt x="2887126" y="937523"/>
                  </a:lnTo>
                  <a:lnTo>
                    <a:pt x="0" y="9375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70" tIns="77470" rIns="77470" bIns="7747" numCol="1" spcCol="1270" anchor="b" anchorCtr="0">
              <a:noAutofit/>
            </a:bodyPr>
            <a:lstStyle/>
            <a:p>
              <a:pPr marL="0" lvl="0" indent="0" algn="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6100" kern="12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DD50017-B231-4B90-85EF-F9127A28CF25}"/>
                </a:ext>
              </a:extLst>
            </p:cNvPr>
            <p:cNvSpPr/>
            <p:nvPr/>
          </p:nvSpPr>
          <p:spPr>
            <a:xfrm>
              <a:off x="7270227" y="3600288"/>
              <a:ext cx="2887126" cy="897995"/>
            </a:xfrm>
            <a:custGeom>
              <a:avLst/>
              <a:gdLst>
                <a:gd name="connsiteX0" fmla="*/ 0 w 2887126"/>
                <a:gd name="connsiteY0" fmla="*/ 0 h 897995"/>
                <a:gd name="connsiteX1" fmla="*/ 2887126 w 2887126"/>
                <a:gd name="connsiteY1" fmla="*/ 0 h 897995"/>
                <a:gd name="connsiteX2" fmla="*/ 2887126 w 2887126"/>
                <a:gd name="connsiteY2" fmla="*/ 897995 h 897995"/>
                <a:gd name="connsiteX3" fmla="*/ 0 w 2887126"/>
                <a:gd name="connsiteY3" fmla="*/ 897995 h 897995"/>
                <a:gd name="connsiteX4" fmla="*/ 0 w 2887126"/>
                <a:gd name="connsiteY4" fmla="*/ 0 h 89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126" h="897995">
                  <a:moveTo>
                    <a:pt x="0" y="0"/>
                  </a:moveTo>
                  <a:lnTo>
                    <a:pt x="2887126" y="0"/>
                  </a:lnTo>
                  <a:lnTo>
                    <a:pt x="2887126" y="897995"/>
                  </a:lnTo>
                  <a:lnTo>
                    <a:pt x="0" y="897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5400" kern="12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FCF2B43-8254-4CAE-8455-EF604A5B2D49}"/>
                </a:ext>
              </a:extLst>
            </p:cNvPr>
            <p:cNvSpPr/>
            <p:nvPr/>
          </p:nvSpPr>
          <p:spPr>
            <a:xfrm>
              <a:off x="7163778" y="2172211"/>
              <a:ext cx="2887126" cy="1167597"/>
            </a:xfrm>
            <a:custGeom>
              <a:avLst/>
              <a:gdLst>
                <a:gd name="connsiteX0" fmla="*/ 0 w 2887126"/>
                <a:gd name="connsiteY0" fmla="*/ 0 h 1167597"/>
                <a:gd name="connsiteX1" fmla="*/ 2887126 w 2887126"/>
                <a:gd name="connsiteY1" fmla="*/ 0 h 1167597"/>
                <a:gd name="connsiteX2" fmla="*/ 2887126 w 2887126"/>
                <a:gd name="connsiteY2" fmla="*/ 1167597 h 1167597"/>
                <a:gd name="connsiteX3" fmla="*/ 0 w 2887126"/>
                <a:gd name="connsiteY3" fmla="*/ 1167597 h 1167597"/>
                <a:gd name="connsiteX4" fmla="*/ 0 w 2887126"/>
                <a:gd name="connsiteY4" fmla="*/ 0 h 11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126" h="1167597">
                  <a:moveTo>
                    <a:pt x="0" y="0"/>
                  </a:moveTo>
                  <a:lnTo>
                    <a:pt x="2887126" y="0"/>
                  </a:lnTo>
                  <a:lnTo>
                    <a:pt x="2887126" y="1167597"/>
                  </a:lnTo>
                  <a:lnTo>
                    <a:pt x="0" y="1167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Источники шума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17B6DC-7377-4225-8EB7-6415317639FF}"/>
              </a:ext>
            </a:extLst>
          </p:cNvPr>
          <p:cNvSpPr txBox="1"/>
          <p:nvPr/>
        </p:nvSpPr>
        <p:spPr>
          <a:xfrm>
            <a:off x="1522412" y="1988840"/>
            <a:ext cx="8100391" cy="5016758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Шум от городского транспорта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Шум от железнодорожного транспорта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Шум от воздушного транспорта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Производственный и промышленный шум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Шум при стрельбе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Строительный шум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Шум от машин и станков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Прочие виды шума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Взрывной шум</a:t>
            </a:r>
          </a:p>
          <a:p>
            <a:pPr marL="285750" indent="-285750">
              <a:buFontTx/>
              <a:buChar char="-"/>
            </a:pPr>
            <a:endParaRPr lang="ru-RU" sz="3200" dirty="0" smtClean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0FE8BFB-DB16-410C-B014-E883E62636B5}"/>
              </a:ext>
            </a:extLst>
          </p:cNvPr>
          <p:cNvSpPr/>
          <p:nvPr/>
        </p:nvSpPr>
        <p:spPr>
          <a:xfrm rot="5400000">
            <a:off x="8933788" y="3650670"/>
            <a:ext cx="3752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www.laermsensible.org/category/andere_laermarten/page/2/</a:t>
            </a: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Влияние шума</a:t>
            </a:r>
            <a:endParaRPr lang="de-DE" dirty="0"/>
          </a:p>
        </p:txBody>
      </p:sp>
      <p:pic>
        <p:nvPicPr>
          <p:cNvPr id="4" name="Grafik 3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B5E1EC9-B061-4B79-87CC-2E6CF61FD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193" y="1738410"/>
            <a:ext cx="3942438" cy="489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92284A4-77A1-479D-AFC9-2A2372AD0B52}"/>
              </a:ext>
            </a:extLst>
          </p:cNvPr>
          <p:cNvSpPr/>
          <p:nvPr/>
        </p:nvSpPr>
        <p:spPr>
          <a:xfrm>
            <a:off x="4123193" y="6596390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https://www.leifiphysik.de/akustik/akustische-phaenomene/ausblick/schallfeldgroessen</a:t>
            </a:r>
          </a:p>
        </p:txBody>
      </p:sp>
    </p:spTree>
    <p:extLst>
      <p:ext uri="{BB962C8B-B14F-4D97-AF65-F5344CB8AC3E}">
        <p14:creationId xmlns:p14="http://schemas.microsoft.com/office/powerpoint/2010/main" val="33131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Эволюция </a:t>
            </a:r>
            <a:r>
              <a:rPr lang="de-DE" dirty="0" smtClean="0"/>
              <a:t>–</a:t>
            </a:r>
            <a:r>
              <a:rPr lang="ru-RU" dirty="0" smtClean="0"/>
              <a:t>почему шум делает больным ?</a:t>
            </a:r>
            <a:endParaRPr lang="de-DE" dirty="0"/>
          </a:p>
        </p:txBody>
      </p:sp>
      <p:pic>
        <p:nvPicPr>
          <p:cNvPr id="2" name="Onlinemedien 1">
            <a:hlinkClick r:id="" action="ppaction://media"/>
            <a:extLst>
              <a:ext uri="{FF2B5EF4-FFF2-40B4-BE49-F238E27FC236}">
                <a16:creationId xmlns:a16="http://schemas.microsoft.com/office/drawing/2014/main" id="{5685B129-4270-449A-BEBD-F842CABA18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9951" y="1844824"/>
            <a:ext cx="8288922" cy="466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4EF5600-1991-4619-AC46-033497B78B35}"/>
              </a:ext>
            </a:extLst>
          </p:cNvPr>
          <p:cNvSpPr/>
          <p:nvPr/>
        </p:nvSpPr>
        <p:spPr>
          <a:xfrm>
            <a:off x="1949951" y="6507343"/>
            <a:ext cx="3188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https://www.youtube.com/watch?v=mXxc8A0hnBE</a:t>
            </a: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Акустика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E43A8C3-ACFD-467E-81A3-36140981EF21}"/>
              </a:ext>
            </a:extLst>
          </p:cNvPr>
          <p:cNvSpPr/>
          <p:nvPr/>
        </p:nvSpPr>
        <p:spPr>
          <a:xfrm>
            <a:off x="1522413" y="2276872"/>
            <a:ext cx="7006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«Акустика – это учение о звуке</a:t>
            </a:r>
            <a:r>
              <a:rPr lang="de-DE" sz="2000" dirty="0" smtClean="0"/>
              <a:t>, </a:t>
            </a:r>
            <a:r>
              <a:rPr lang="ru-RU" sz="2000" dirty="0" smtClean="0"/>
              <a:t>которая исследует различные, такие  </a:t>
            </a:r>
            <a:r>
              <a:rPr lang="ru-RU" sz="2000" dirty="0"/>
              <a:t>с</a:t>
            </a:r>
            <a:r>
              <a:rPr lang="ru-RU" sz="2000" dirty="0" smtClean="0"/>
              <a:t>вязанные между собой явления, как возникновение и произведение</a:t>
            </a:r>
            <a:r>
              <a:rPr lang="de-DE" sz="2000" dirty="0" smtClean="0"/>
              <a:t>,</a:t>
            </a:r>
            <a:r>
              <a:rPr lang="ru-RU" sz="2000" dirty="0" smtClean="0"/>
              <a:t>распространение</a:t>
            </a:r>
            <a:r>
              <a:rPr lang="de-DE" sz="2000" dirty="0" smtClean="0"/>
              <a:t>, </a:t>
            </a:r>
            <a:r>
              <a:rPr lang="ru-RU" sz="2000" dirty="0" smtClean="0"/>
              <a:t>влияние и анализ звука</a:t>
            </a:r>
            <a:r>
              <a:rPr lang="de-DE" sz="2000" dirty="0" smtClean="0"/>
              <a:t>. </a:t>
            </a:r>
            <a:r>
              <a:rPr lang="ru-RU" sz="2000" dirty="0" smtClean="0"/>
              <a:t>Раннее в центре исследования стояло понимание музыки и изготовление музыкальных инструментов. Сейчас акустика занимается прежде всего методами  исследования в медицине и технике</a:t>
            </a:r>
            <a:r>
              <a:rPr lang="ru-RU" sz="2000" dirty="0"/>
              <a:t> </a:t>
            </a:r>
            <a:r>
              <a:rPr lang="ru-RU" sz="2000" dirty="0" smtClean="0"/>
              <a:t>, а также снижением нарастающего шума окружающей среды»</a:t>
            </a:r>
            <a:endParaRPr lang="de-DE" sz="20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B042278-DA26-481A-981A-14C6C8278948}"/>
              </a:ext>
            </a:extLst>
          </p:cNvPr>
          <p:cNvSpPr/>
          <p:nvPr/>
        </p:nvSpPr>
        <p:spPr>
          <a:xfrm>
            <a:off x="1522413" y="6165304"/>
            <a:ext cx="2175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https://www.leifiphysik.de/akustik</a:t>
            </a:r>
          </a:p>
        </p:txBody>
      </p:sp>
    </p:spTree>
    <p:extLst>
      <p:ext uri="{BB962C8B-B14F-4D97-AF65-F5344CB8AC3E}">
        <p14:creationId xmlns:p14="http://schemas.microsoft.com/office/powerpoint/2010/main" val="17489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Акустика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52341E8-497C-46C8-8DE0-A04A573CA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23211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21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dfarben 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5_TF02801065.potx" id="{7F06408F-B50F-4300-BC6A-38A82382C604}" vid="{904F55EB-F4E2-4AD0-A9EF-DC8871B94B50}"/>
    </a:ext>
  </a:extLst>
</a:theme>
</file>

<file path=ppt/theme/theme2.xml><?xml version="1.0" encoding="utf-8"?>
<a:theme xmlns:a="http://schemas.openxmlformats.org/drawingml/2006/main" name="Office-Design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Erdfarbenpräsentation (Breitbild)</Template>
  <TotalTime>0</TotalTime>
  <Words>1646</Words>
  <Application>Microsoft Office PowerPoint</Application>
  <PresentationFormat>Произвольный</PresentationFormat>
  <Paragraphs>258</Paragraphs>
  <Slides>18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Corbel</vt:lpstr>
      <vt:lpstr>Segoe UI</vt:lpstr>
      <vt:lpstr>Erdfarben 16:9</vt:lpstr>
      <vt:lpstr>Презентация PowerPoint</vt:lpstr>
      <vt:lpstr>Шум , что это такое? </vt:lpstr>
      <vt:lpstr>Влияющие факторы</vt:lpstr>
      <vt:lpstr>Как измеряют шум ?</vt:lpstr>
      <vt:lpstr>Источники шума</vt:lpstr>
      <vt:lpstr>Влияние шума</vt:lpstr>
      <vt:lpstr>Эволюция –почему шум делает больным ?</vt:lpstr>
      <vt:lpstr>Акустика</vt:lpstr>
      <vt:lpstr>Акустика</vt:lpstr>
      <vt:lpstr>Время отражения звука</vt:lpstr>
      <vt:lpstr>Акустика</vt:lpstr>
      <vt:lpstr>Акустика в школах</vt:lpstr>
      <vt:lpstr>Эффект Ломбарда</vt:lpstr>
      <vt:lpstr>Влияние шума на учителей и учеников</vt:lpstr>
      <vt:lpstr>Влияние шума на учителей и учеников</vt:lpstr>
      <vt:lpstr>Школьная акустика как третий педагог</vt:lpstr>
      <vt:lpstr>Неформальные методы исследования слуха </vt:lpstr>
      <vt:lpstr>Источники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 Mi</dc:creator>
  <cp:lastModifiedBy>Romanov</cp:lastModifiedBy>
  <cp:revision>79</cp:revision>
  <dcterms:created xsi:type="dcterms:W3CDTF">2018-04-26T14:33:35Z</dcterms:created>
  <dcterms:modified xsi:type="dcterms:W3CDTF">2018-10-29T09:36:45Z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