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329" r:id="rId2"/>
    <p:sldId id="266" r:id="rId3"/>
    <p:sldId id="311" r:id="rId4"/>
    <p:sldId id="272" r:id="rId5"/>
    <p:sldId id="334" r:id="rId6"/>
    <p:sldId id="280" r:id="rId7"/>
    <p:sldId id="258" r:id="rId8"/>
    <p:sldId id="265" r:id="rId9"/>
    <p:sldId id="260" r:id="rId10"/>
    <p:sldId id="289" r:id="rId11"/>
    <p:sldId id="288" r:id="rId12"/>
    <p:sldId id="314" r:id="rId13"/>
    <p:sldId id="315" r:id="rId14"/>
    <p:sldId id="331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284" r:id="rId24"/>
    <p:sldId id="335" r:id="rId25"/>
    <p:sldId id="326" r:id="rId26"/>
    <p:sldId id="330" r:id="rId27"/>
    <p:sldId id="308" r:id="rId28"/>
    <p:sldId id="310" r:id="rId29"/>
    <p:sldId id="328" r:id="rId30"/>
    <p:sldId id="33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FDFB-108B-45AD-B671-75EA0E224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16905-ACC6-4045-86DA-91B75FA4B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181B-E291-4B80-896A-EDC1B97BF1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0715-9944-4797-BA1F-EA3D38CFEB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B4765-314A-42CD-9AFD-8959FE401D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BF97-B1EA-4181-A5F6-4E67084A1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AD47-462A-4D3C-B737-4C83EC3DA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D23D-245F-492A-823A-8B549090DA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0BCF-26DB-4D8E-B190-B03D17CEC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4843-9063-4FE4-84FB-AB0ADCF3A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53D1-2F1B-42B9-BEF3-F54B94AA1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FB4B33-E6E8-4F3E-939F-9A5F9D2B14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pinusNS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5486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is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4360863" cy="2743200"/>
          </a:xfrm>
          <a:prstGeom prst="rect">
            <a:avLst/>
          </a:prstGeom>
          <a:noFill/>
        </p:spPr>
      </p:pic>
      <p:pic>
        <p:nvPicPr>
          <p:cNvPr id="99337" name="Picture 14" descr="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2850" y="5440363"/>
            <a:ext cx="15811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pinusNS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5486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nstu_logo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838200" y="228600"/>
            <a:ext cx="7573963" cy="6419850"/>
            <a:chOff x="688" y="1777"/>
            <a:chExt cx="10860" cy="9206"/>
          </a:xfrm>
        </p:grpSpPr>
        <p:sp>
          <p:nvSpPr>
            <p:cNvPr id="187395" name="Oval 3"/>
            <p:cNvSpPr>
              <a:spLocks noChangeArrowheads="1"/>
            </p:cNvSpPr>
            <p:nvPr/>
          </p:nvSpPr>
          <p:spPr bwMode="auto">
            <a:xfrm>
              <a:off x="1435" y="2369"/>
              <a:ext cx="3628" cy="365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3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Современные инновационные методики и технологии обучения</a:t>
              </a:r>
            </a:p>
          </p:txBody>
        </p:sp>
        <p:sp>
          <p:nvSpPr>
            <p:cNvPr id="187396" name="Oval 4"/>
            <p:cNvSpPr>
              <a:spLocks noChangeArrowheads="1"/>
            </p:cNvSpPr>
            <p:nvPr/>
          </p:nvSpPr>
          <p:spPr bwMode="auto">
            <a:xfrm>
              <a:off x="4332" y="1777"/>
              <a:ext cx="3312" cy="331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1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Региональные условия </a:t>
              </a:r>
              <a:r>
                <a:rPr lang="ru-RU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подготовки</a:t>
              </a: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учащихся-инвалидов</a:t>
              </a:r>
            </a:p>
          </p:txBody>
        </p:sp>
        <p:sp>
          <p:nvSpPr>
            <p:cNvPr id="187397" name="Oval 5"/>
            <p:cNvSpPr>
              <a:spLocks noChangeArrowheads="1"/>
            </p:cNvSpPr>
            <p:nvPr/>
          </p:nvSpPr>
          <p:spPr bwMode="auto">
            <a:xfrm>
              <a:off x="7057" y="2449"/>
              <a:ext cx="3592" cy="3547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1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sz="1600" dirty="0" err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Реабилитационно-образовательная</a:t>
              </a: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среда.</a:t>
              </a: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Университетский комплекс</a:t>
              </a:r>
            </a:p>
          </p:txBody>
        </p:sp>
        <p:sp>
          <p:nvSpPr>
            <p:cNvPr id="187398" name="Oval 6"/>
            <p:cNvSpPr>
              <a:spLocks noChangeArrowheads="1"/>
            </p:cNvSpPr>
            <p:nvPr/>
          </p:nvSpPr>
          <p:spPr bwMode="auto">
            <a:xfrm>
              <a:off x="7667" y="4994"/>
              <a:ext cx="3881" cy="3765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1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endParaRPr lang="ru-RU" sz="1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Модель организации профессионального обучения </a:t>
              </a:r>
            </a:p>
          </p:txBody>
        </p:sp>
        <p:sp>
          <p:nvSpPr>
            <p:cNvPr id="187399" name="Oval 7"/>
            <p:cNvSpPr>
              <a:spLocks noChangeArrowheads="1"/>
            </p:cNvSpPr>
            <p:nvPr/>
          </p:nvSpPr>
          <p:spPr bwMode="auto">
            <a:xfrm>
              <a:off x="6049" y="7452"/>
              <a:ext cx="3637" cy="3531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1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Организация </a:t>
              </a:r>
              <a:r>
                <a:rPr lang="ru-RU" sz="1600" dirty="0" err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реабилитационно-образовательного</a:t>
              </a: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и воспитательного процесса</a:t>
              </a:r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auto">
            <a:xfrm>
              <a:off x="688" y="5031"/>
              <a:ext cx="3920" cy="3753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endParaRPr lang="ru-RU" sz="1600">
                <a:solidFill>
                  <a:srgbClr val="003300"/>
                </a:solidFill>
              </a:endParaRPr>
            </a:p>
            <a:p>
              <a:pPr algn="ctr" eaLnBrk="0" hangingPunct="0"/>
              <a:r>
                <a:rPr lang="ru-RU" sz="1600">
                  <a:solidFill>
                    <a:srgbClr val="003300"/>
                  </a:solidFill>
                </a:rPr>
                <a:t>Подсистема комплексного реабилитационного сопровождения</a:t>
              </a:r>
            </a:p>
          </p:txBody>
        </p:sp>
        <p:sp>
          <p:nvSpPr>
            <p:cNvPr id="187401" name="Oval 9"/>
            <p:cNvSpPr>
              <a:spLocks noChangeArrowheads="1"/>
            </p:cNvSpPr>
            <p:nvPr/>
          </p:nvSpPr>
          <p:spPr bwMode="auto">
            <a:xfrm>
              <a:off x="2962" y="7466"/>
              <a:ext cx="3528" cy="337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1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Подсистема внутренней комплексной реабилитации </a:t>
              </a:r>
            </a:p>
          </p:txBody>
        </p:sp>
        <p:sp>
          <p:nvSpPr>
            <p:cNvPr id="187402" name="Oval 10"/>
            <p:cNvSpPr>
              <a:spLocks noChangeArrowheads="1"/>
            </p:cNvSpPr>
            <p:nvPr/>
          </p:nvSpPr>
          <p:spPr bwMode="auto">
            <a:xfrm>
              <a:off x="4032" y="4320"/>
              <a:ext cx="4006" cy="405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ru-RU" sz="1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Комплексная </a:t>
              </a:r>
              <a:r>
                <a:rPr lang="ru-RU" dirty="0" err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реабилитационно</a:t>
              </a:r>
              <a:r>
                <a:rPr lang="ru-RU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- образовательная система (КРОС)</a:t>
              </a:r>
              <a:endParaRPr lang="ru-RU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endParaRPr lang="ru-RU" sz="14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838200" y="0"/>
            <a:ext cx="7543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3F601A"/>
                </a:solidFill>
                <a:latin typeface="Times New Roman" pitchFamily="18" charset="0"/>
              </a:rPr>
              <a:t>Сопровождение учебного процесса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15975" y="723900"/>
            <a:ext cx="5351463" cy="2616200"/>
          </a:xfrm>
          <a:prstGeom prst="rect">
            <a:avLst/>
          </a:prstGeom>
          <a:noFill/>
          <a:ln w="28575">
            <a:solidFill>
              <a:srgbClr val="A5B6B9"/>
            </a:solidFill>
            <a:miter lim="800000"/>
            <a:headEnd/>
            <a:tailEnd/>
          </a:ln>
          <a:effectLst>
            <a:prstShdw prst="shdw17" dist="17961" dir="2700000">
              <a:srgbClr val="636D6F"/>
            </a:prstShdw>
          </a:effectLst>
        </p:spPr>
        <p:txBody>
          <a:bodyPr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009999"/>
                </a:solidFill>
              </a:rPr>
              <a:t>коммуникативное сопровождение</a:t>
            </a:r>
            <a:endParaRPr lang="ru-RU" sz="1600" b="1"/>
          </a:p>
          <a:p>
            <a:pPr eaLnBrk="0" hangingPunct="0">
              <a:buFontTx/>
              <a:buChar char="•"/>
            </a:pPr>
            <a:r>
              <a:rPr lang="ru-RU" sz="1600"/>
              <a:t> Профессиональный сурдоперевод</a:t>
            </a:r>
          </a:p>
          <a:p>
            <a:pPr eaLnBrk="0" hangingPunct="0">
              <a:buFontTx/>
              <a:buChar char="•"/>
            </a:pPr>
            <a:r>
              <a:rPr lang="ru-RU" sz="1600"/>
              <a:t> Преподаватели, владеющие основами жестового языка</a:t>
            </a:r>
          </a:p>
          <a:p>
            <a:pPr eaLnBrk="0" hangingPunct="0">
              <a:buFontTx/>
              <a:buChar char="•"/>
            </a:pPr>
            <a:r>
              <a:rPr lang="ru-RU" sz="1600"/>
              <a:t> Занятия с сурдопедагогом по развитию речи</a:t>
            </a:r>
          </a:p>
          <a:p>
            <a:pPr eaLnBrk="0" hangingPunct="0">
              <a:buFontTx/>
              <a:buChar char="•"/>
            </a:pPr>
            <a:r>
              <a:rPr lang="ru-RU" sz="1600"/>
              <a:t> Радиокласс</a:t>
            </a:r>
          </a:p>
          <a:p>
            <a:pPr eaLnBrk="0" hangingPunct="0">
              <a:buFontTx/>
              <a:buChar char="•"/>
            </a:pPr>
            <a:r>
              <a:rPr lang="ru-RU" sz="1600"/>
              <a:t> Слухопротезирование</a:t>
            </a:r>
          </a:p>
          <a:p>
            <a:pPr eaLnBrk="0" hangingPunct="0">
              <a:buFontTx/>
              <a:buChar char="•"/>
            </a:pPr>
            <a:r>
              <a:rPr lang="ru-RU" sz="1600"/>
              <a:t> Постоянно действующая система обучения преподавателей средствам коммуникации с глухими студентами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832600" y="1027113"/>
            <a:ext cx="1800225" cy="719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6B7374"/>
            </a:prstShdw>
          </a:effectLst>
        </p:spPr>
        <p:txBody>
          <a:bodyPr wrap="none"/>
          <a:lstStyle/>
          <a:p>
            <a:pPr algn="ctr" eaLnBrk="0" hangingPunct="0"/>
            <a:r>
              <a:rPr lang="ru-RU" sz="1400" b="1">
                <a:solidFill>
                  <a:srgbClr val="009999"/>
                </a:solidFill>
              </a:rPr>
              <a:t>лаборатория</a:t>
            </a:r>
            <a:br>
              <a:rPr lang="ru-RU" sz="1400" b="1">
                <a:solidFill>
                  <a:srgbClr val="009999"/>
                </a:solidFill>
              </a:rPr>
            </a:br>
            <a:r>
              <a:rPr lang="ru-RU" sz="1400" b="1">
                <a:solidFill>
                  <a:srgbClr val="009999"/>
                </a:solidFill>
              </a:rPr>
              <a:t>сурдоперевода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6823075" y="1857375"/>
            <a:ext cx="1800225" cy="719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6B7374"/>
            </a:prstShdw>
          </a:effectLst>
        </p:spPr>
        <p:txBody>
          <a:bodyPr wrap="none"/>
          <a:lstStyle/>
          <a:p>
            <a:pPr algn="ctr" eaLnBrk="0" hangingPunct="0"/>
            <a:r>
              <a:rPr lang="ru-RU" sz="1400" b="1">
                <a:solidFill>
                  <a:srgbClr val="009999"/>
                </a:solidFill>
              </a:rPr>
              <a:t>лаборатория </a:t>
            </a:r>
            <a:br>
              <a:rPr lang="ru-RU" sz="1400" b="1">
                <a:solidFill>
                  <a:srgbClr val="009999"/>
                </a:solidFill>
              </a:rPr>
            </a:br>
            <a:r>
              <a:rPr lang="ru-RU" sz="1400" b="1">
                <a:solidFill>
                  <a:srgbClr val="009999"/>
                </a:solidFill>
              </a:rPr>
              <a:t>слуха и речи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869113" y="4214813"/>
            <a:ext cx="1800225" cy="719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6B7374"/>
            </a:prstShdw>
          </a:effectLst>
        </p:spPr>
        <p:txBody>
          <a:bodyPr wrap="none"/>
          <a:lstStyle/>
          <a:p>
            <a:pPr algn="ctr" eaLnBrk="0" hangingPunct="0"/>
            <a:r>
              <a:rPr lang="ru-RU" sz="1400" b="1">
                <a:solidFill>
                  <a:srgbClr val="009999"/>
                </a:solidFill>
              </a:rPr>
              <a:t>лаборатория </a:t>
            </a:r>
            <a:br>
              <a:rPr lang="ru-RU" sz="1400" b="1">
                <a:solidFill>
                  <a:srgbClr val="009999"/>
                </a:solidFill>
              </a:rPr>
            </a:br>
            <a:r>
              <a:rPr lang="en-US" sz="1400" b="1">
                <a:solidFill>
                  <a:srgbClr val="009999"/>
                </a:solidFill>
              </a:rPr>
              <a:t>информационных</a:t>
            </a:r>
            <a:br>
              <a:rPr lang="en-US" sz="1400" b="1">
                <a:solidFill>
                  <a:srgbClr val="009999"/>
                </a:solidFill>
              </a:rPr>
            </a:br>
            <a:r>
              <a:rPr lang="en-US" sz="1400" b="1">
                <a:solidFill>
                  <a:srgbClr val="009999"/>
                </a:solidFill>
              </a:rPr>
              <a:t>технологий</a:t>
            </a:r>
            <a:endParaRPr lang="ru-RU" sz="1400" b="1">
              <a:solidFill>
                <a:srgbClr val="009999"/>
              </a:solidFill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6886575" y="5194300"/>
            <a:ext cx="1800225" cy="719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6B7374"/>
            </a:prstShdw>
          </a:effectLst>
        </p:spPr>
        <p:txBody>
          <a:bodyPr wrap="none"/>
          <a:lstStyle/>
          <a:p>
            <a:pPr algn="ctr" eaLnBrk="0" hangingPunct="0"/>
            <a:r>
              <a:rPr lang="ru-RU" sz="1400" b="1">
                <a:solidFill>
                  <a:srgbClr val="009999"/>
                </a:solidFill>
              </a:rPr>
              <a:t>кафедра </a:t>
            </a:r>
            <a:br>
              <a:rPr lang="ru-RU" sz="1400" b="1">
                <a:solidFill>
                  <a:srgbClr val="009999"/>
                </a:solidFill>
              </a:rPr>
            </a:br>
            <a:r>
              <a:rPr lang="ru-RU" sz="1400" b="1">
                <a:solidFill>
                  <a:srgbClr val="009999"/>
                </a:solidFill>
              </a:rPr>
              <a:t>информатики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815975" y="3548063"/>
            <a:ext cx="5387975" cy="3109912"/>
          </a:xfrm>
          <a:prstGeom prst="rect">
            <a:avLst/>
          </a:prstGeom>
          <a:noFill/>
          <a:ln w="28575">
            <a:solidFill>
              <a:srgbClr val="A5B6B9"/>
            </a:solidFill>
            <a:miter lim="800000"/>
            <a:headEnd/>
            <a:tailEnd/>
          </a:ln>
          <a:effectLst>
            <a:prstShdw prst="shdw17" dist="17961" dir="2700000">
              <a:srgbClr val="636D6F"/>
            </a:prstShdw>
          </a:effectLst>
        </p:spPr>
        <p:txBody>
          <a:bodyPr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009999"/>
                </a:solidFill>
              </a:rPr>
              <a:t>IT-сопровождение</a:t>
            </a:r>
            <a:endParaRPr lang="ru-RU" sz="1600" b="1"/>
          </a:p>
          <a:p>
            <a:pPr eaLnBrk="0" hangingPunct="0">
              <a:buFontTx/>
              <a:buChar char="•"/>
            </a:pPr>
            <a:r>
              <a:rPr lang="ru-RU" sz="1600"/>
              <a:t> Подготовка раздаточного материала</a:t>
            </a:r>
          </a:p>
          <a:p>
            <a:pPr eaLnBrk="0" hangingPunct="0">
              <a:buFontTx/>
              <a:buChar char="•"/>
            </a:pPr>
            <a:r>
              <a:rPr lang="ru-RU" sz="1600"/>
              <a:t> Подготовка цифровых фото- и видеоматериалов</a:t>
            </a:r>
          </a:p>
          <a:p>
            <a:pPr eaLnBrk="0" hangingPunct="0">
              <a:buFontTx/>
              <a:buChar char="•"/>
            </a:pPr>
            <a:r>
              <a:rPr lang="ru-RU" sz="1600"/>
              <a:t> Разработка компьютерных версий курсов</a:t>
            </a:r>
          </a:p>
          <a:p>
            <a:pPr eaLnBrk="0" hangingPunct="0">
              <a:buFontTx/>
              <a:buChar char="•"/>
            </a:pPr>
            <a:r>
              <a:rPr lang="ru-RU" sz="1600"/>
              <a:t> Разработка универсальных программ оболочек для формирования справочников и тестов</a:t>
            </a:r>
          </a:p>
          <a:p>
            <a:pPr eaLnBrk="0" hangingPunct="0">
              <a:buFontTx/>
              <a:buChar char="•"/>
            </a:pPr>
            <a:r>
              <a:rPr lang="ru-RU" sz="1600"/>
              <a:t> Содействие преподавателям (не-специалистам в IT) в использовании информационных технологий и ресурсов Интернета</a:t>
            </a:r>
          </a:p>
          <a:p>
            <a:pPr eaLnBrk="0" hangingPunct="0">
              <a:buFontTx/>
              <a:buChar char="•"/>
            </a:pPr>
            <a:r>
              <a:rPr lang="ru-RU" sz="1600"/>
              <a:t> Обучение сотрудников института эффективному использованию вычислительной техники и ресурсов Интернета</a:t>
            </a:r>
            <a:endParaRPr lang="ru-RU" sz="2400">
              <a:solidFill>
                <a:schemeClr val="bg1"/>
              </a:solidFill>
            </a:endParaRPr>
          </a:p>
        </p:txBody>
      </p:sp>
      <p:cxnSp>
        <p:nvCxnSpPr>
          <p:cNvPr id="50185" name="AutoShape 10"/>
          <p:cNvCxnSpPr>
            <a:cxnSpLocks noChangeShapeType="1"/>
            <a:stCxn id="50180" idx="1"/>
            <a:endCxn id="50179" idx="3"/>
          </p:cNvCxnSpPr>
          <p:nvPr/>
        </p:nvCxnSpPr>
        <p:spPr bwMode="auto">
          <a:xfrm rot="10800000" flipV="1">
            <a:off x="6167438" y="1385888"/>
            <a:ext cx="665162" cy="64611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B3C0C1"/>
            </a:solidFill>
            <a:miter lim="800000"/>
            <a:headEnd/>
            <a:tailEnd type="oval" w="med" len="med"/>
          </a:ln>
          <a:effectLst>
            <a:prstShdw prst="shdw17" dist="17961" dir="13500000">
              <a:srgbClr val="6B7374"/>
            </a:prstShdw>
          </a:effectLst>
        </p:spPr>
      </p:cxnSp>
      <p:cxnSp>
        <p:nvCxnSpPr>
          <p:cNvPr id="50186" name="AutoShape 11"/>
          <p:cNvCxnSpPr>
            <a:cxnSpLocks noChangeShapeType="1"/>
            <a:stCxn id="50181" idx="1"/>
            <a:endCxn id="50179" idx="3"/>
          </p:cNvCxnSpPr>
          <p:nvPr/>
        </p:nvCxnSpPr>
        <p:spPr bwMode="auto">
          <a:xfrm rot="10800000">
            <a:off x="6167438" y="2032000"/>
            <a:ext cx="655637" cy="185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B3C0C1"/>
            </a:solidFill>
            <a:miter lim="800000"/>
            <a:headEnd/>
            <a:tailEnd type="oval" w="med" len="med"/>
          </a:ln>
          <a:effectLst>
            <a:prstShdw prst="shdw17" dist="17961" dir="13500000">
              <a:srgbClr val="6B7374"/>
            </a:prstShdw>
          </a:effectLst>
        </p:spPr>
      </p:cxnSp>
      <p:cxnSp>
        <p:nvCxnSpPr>
          <p:cNvPr id="50187" name="AutoShape 12"/>
          <p:cNvCxnSpPr>
            <a:cxnSpLocks noChangeShapeType="1"/>
            <a:stCxn id="50182" idx="1"/>
            <a:endCxn id="50184" idx="3"/>
          </p:cNvCxnSpPr>
          <p:nvPr/>
        </p:nvCxnSpPr>
        <p:spPr bwMode="auto">
          <a:xfrm rot="10800000" flipV="1">
            <a:off x="6203950" y="4573588"/>
            <a:ext cx="665163" cy="5286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B3C0C1"/>
            </a:solidFill>
            <a:miter lim="800000"/>
            <a:headEnd/>
            <a:tailEnd type="oval" w="med" len="med"/>
          </a:ln>
          <a:effectLst>
            <a:prstShdw prst="shdw17" dist="17961" dir="13500000">
              <a:srgbClr val="6B7374"/>
            </a:prstShdw>
          </a:effectLst>
        </p:spPr>
      </p:cxnSp>
      <p:cxnSp>
        <p:nvCxnSpPr>
          <p:cNvPr id="50188" name="AutoShape 13"/>
          <p:cNvCxnSpPr>
            <a:cxnSpLocks noChangeShapeType="1"/>
            <a:stCxn id="50183" idx="1"/>
            <a:endCxn id="50184" idx="3"/>
          </p:cNvCxnSpPr>
          <p:nvPr/>
        </p:nvCxnSpPr>
        <p:spPr bwMode="auto">
          <a:xfrm rot="10800000">
            <a:off x="6203950" y="5102225"/>
            <a:ext cx="682625" cy="4524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B3C0C1"/>
            </a:solidFill>
            <a:miter lim="800000"/>
            <a:headEnd/>
            <a:tailEnd type="oval" w="med" len="med"/>
          </a:ln>
          <a:effectLst>
            <a:prstShdw prst="shdw17" dist="17961" dir="13500000">
              <a:srgbClr val="6B7374"/>
            </a:prst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География студенчества ИСР НГТУ</a:t>
            </a:r>
          </a:p>
        </p:txBody>
      </p:sp>
      <p:pic>
        <p:nvPicPr>
          <p:cNvPr id="82947" name="Picture 3" descr="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845820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6"/>
          <p:cNvSpPr>
            <a:spLocks noChangeArrowheads="1"/>
          </p:cNvSpPr>
          <p:nvPr/>
        </p:nvSpPr>
        <p:spPr bwMode="auto">
          <a:xfrm>
            <a:off x="0" y="2411413"/>
            <a:ext cx="1905000" cy="1828800"/>
          </a:xfrm>
          <a:custGeom>
            <a:avLst/>
            <a:gdLst>
              <a:gd name="T0" fmla="*/ 1428750 w 21600"/>
              <a:gd name="T1" fmla="*/ 0 h 21600"/>
              <a:gd name="T2" fmla="*/ 0 w 21600"/>
              <a:gd name="T3" fmla="*/ 914400 h 21600"/>
              <a:gd name="T4" fmla="*/ 1428750 w 21600"/>
              <a:gd name="T5" fmla="*/ 1828800 h 21600"/>
              <a:gd name="T6" fmla="*/ 1905000 w 21600"/>
              <a:gd name="T7" fmla="*/ 914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b="1"/>
              <a:t>Выпускники </a:t>
            </a:r>
          </a:p>
          <a:p>
            <a:pPr eaLnBrk="0" hangingPunct="0"/>
            <a:r>
              <a:rPr lang="ru-RU" sz="1600" b="1"/>
              <a:t>школ *</a:t>
            </a:r>
            <a:endParaRPr lang="ru-RU" sz="1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50900" y="176213"/>
            <a:ext cx="8185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3F601A"/>
                </a:solidFill>
                <a:latin typeface="Times New Roman" pitchFamily="18" charset="0"/>
              </a:rPr>
              <a:t>Профессиональное образование 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914400" y="5594350"/>
            <a:ext cx="80676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sz="1600" b="1"/>
              <a:t>* Выпускники специальных коррекционных и массовых школ, имеющие инвалидность по слуху, общему заболеванию, нарушения опорно-двигательного аппарата</a:t>
            </a:r>
          </a:p>
        </p:txBody>
      </p:sp>
      <p:sp>
        <p:nvSpPr>
          <p:cNvPr id="83973" name="Rectangle 24"/>
          <p:cNvSpPr>
            <a:spLocks noChangeArrowheads="1"/>
          </p:cNvSpPr>
          <p:nvPr/>
        </p:nvSpPr>
        <p:spPr bwMode="auto">
          <a:xfrm>
            <a:off x="1892300" y="1165225"/>
            <a:ext cx="1155700" cy="2035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74" name="Rectangle 25"/>
          <p:cNvSpPr>
            <a:spLocks noChangeArrowheads="1"/>
          </p:cNvSpPr>
          <p:nvPr/>
        </p:nvSpPr>
        <p:spPr bwMode="auto">
          <a:xfrm>
            <a:off x="2057400" y="4114800"/>
            <a:ext cx="1914525" cy="1143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 b="1">
              <a:solidFill>
                <a:schemeClr val="bg1"/>
              </a:solidFill>
            </a:endParaRPr>
          </a:p>
          <a:p>
            <a:pPr algn="ctr" eaLnBrk="0" hangingPunct="0"/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343400" y="1371600"/>
            <a:ext cx="1295400" cy="3886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/>
              <a:t>ВЫСШЕЕ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образование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1-2 курсы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(I ступень)</a:t>
            </a:r>
          </a:p>
          <a:p>
            <a:pPr algn="ctr" eaLnBrk="0" hangingPunct="0"/>
            <a:endParaRPr lang="ru-RU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endParaRPr lang="ru-RU" sz="12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791200" y="1371600"/>
            <a:ext cx="1600200" cy="3886200"/>
          </a:xfrm>
          <a:prstGeom prst="rect">
            <a:avLst/>
          </a:prstGeom>
          <a:solidFill>
            <a:srgbClr val="CC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400" b="1"/>
              <a:t>ВЫСШЕЕ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образование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3-5 курсы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(II ступень)</a:t>
            </a:r>
          </a:p>
          <a:p>
            <a:pPr algn="ctr" eaLnBrk="0" hangingPunct="0"/>
            <a:endParaRPr lang="ru-RU" sz="1400" b="1"/>
          </a:p>
          <a:p>
            <a:pPr algn="ctr" eaLnBrk="0" hangingPunct="0"/>
            <a:r>
              <a:rPr lang="ru-RU" sz="1400" b="1"/>
              <a:t>уровень</a:t>
            </a:r>
          </a:p>
          <a:p>
            <a:pPr algn="ctr" eaLnBrk="0" hangingPunct="0"/>
            <a:r>
              <a:rPr lang="ru-RU" sz="1400" b="1"/>
              <a:t>бакалавра</a:t>
            </a:r>
          </a:p>
          <a:p>
            <a:pPr algn="ctr" eaLnBrk="0" hangingPunct="0"/>
            <a:endParaRPr lang="ru-RU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endParaRPr lang="ru-RU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7561263" y="1846263"/>
            <a:ext cx="1457325" cy="2860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200" b="1"/>
              <a:t>ВЫСШЕЕ</a:t>
            </a:r>
          </a:p>
          <a:p>
            <a:pPr algn="ctr" eaLnBrk="0" hangingPunct="0"/>
            <a:endParaRPr lang="ru-RU" sz="1200" b="1"/>
          </a:p>
          <a:p>
            <a:pPr algn="ctr" eaLnBrk="0" hangingPunct="0"/>
            <a:r>
              <a:rPr lang="ru-RU" sz="1200" b="1"/>
              <a:t>образование</a:t>
            </a:r>
          </a:p>
          <a:p>
            <a:pPr algn="ctr" eaLnBrk="0" hangingPunct="0"/>
            <a:endParaRPr lang="ru-RU" sz="1200" b="1"/>
          </a:p>
          <a:p>
            <a:pPr algn="ctr" eaLnBrk="0" hangingPunct="0"/>
            <a:r>
              <a:rPr lang="ru-RU" sz="1200" b="1"/>
              <a:t>6 курс</a:t>
            </a:r>
          </a:p>
          <a:p>
            <a:pPr algn="ctr" eaLnBrk="0" hangingPunct="0"/>
            <a:endParaRPr lang="ru-RU" sz="1200" b="1"/>
          </a:p>
          <a:p>
            <a:pPr algn="ctr" eaLnBrk="0" hangingPunct="0"/>
            <a:r>
              <a:rPr lang="ru-RU" sz="1200" b="1"/>
              <a:t>(III ступень)</a:t>
            </a:r>
          </a:p>
          <a:p>
            <a:pPr algn="ctr" eaLnBrk="0" hangingPunct="0"/>
            <a:endParaRPr lang="ru-RU" sz="1200" b="1"/>
          </a:p>
          <a:p>
            <a:pPr algn="ctr" eaLnBrk="0" hangingPunct="0"/>
            <a:r>
              <a:rPr lang="ru-RU" sz="1200" b="1"/>
              <a:t>уровень</a:t>
            </a:r>
          </a:p>
          <a:p>
            <a:pPr algn="ctr" eaLnBrk="0" hangingPunct="0"/>
            <a:r>
              <a:rPr lang="ru-RU" sz="1200" b="1"/>
              <a:t>инженера</a:t>
            </a:r>
          </a:p>
          <a:p>
            <a:pPr algn="ctr" eaLnBrk="0" hangingPunct="0"/>
            <a:r>
              <a:rPr lang="ru-RU" sz="1200" b="1"/>
              <a:t>магистра</a:t>
            </a:r>
          </a:p>
          <a:p>
            <a:pPr algn="ctr" eaLnBrk="0" hangingPunct="0"/>
            <a:endParaRPr lang="ru-RU" sz="1200" b="1"/>
          </a:p>
          <a:p>
            <a:pPr algn="ctr" eaLnBrk="0" hangingPunct="0"/>
            <a:r>
              <a:rPr lang="ru-RU" sz="1200" b="1"/>
              <a:t>интегрированное </a:t>
            </a:r>
          </a:p>
          <a:p>
            <a:pPr algn="ctr" eaLnBrk="0" hangingPunct="0"/>
            <a:r>
              <a:rPr lang="ru-RU" sz="1200" b="1"/>
              <a:t>обучение</a:t>
            </a:r>
          </a:p>
          <a:p>
            <a:pPr algn="ctr" eaLnBrk="0" hangingPunct="0"/>
            <a:endParaRPr lang="ru-RU" sz="12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8" name="Rectangle 36"/>
          <p:cNvSpPr>
            <a:spLocks noChangeArrowheads="1"/>
          </p:cNvSpPr>
          <p:nvPr/>
        </p:nvSpPr>
        <p:spPr bwMode="auto">
          <a:xfrm>
            <a:off x="3048000" y="1155700"/>
            <a:ext cx="1147763" cy="1511300"/>
          </a:xfrm>
          <a:prstGeom prst="rect">
            <a:avLst/>
          </a:prstGeom>
          <a:solidFill>
            <a:srgbClr val="FFCC66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3979" name="Text Box 35"/>
          <p:cNvSpPr txBox="1">
            <a:spLocks noChangeArrowheads="1"/>
          </p:cNvSpPr>
          <p:nvPr/>
        </p:nvSpPr>
        <p:spPr bwMode="auto">
          <a:xfrm>
            <a:off x="2084388" y="1182688"/>
            <a:ext cx="1931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Среднее</a:t>
            </a:r>
            <a:endParaRPr lang="ru-RU" sz="1200" b="1"/>
          </a:p>
          <a:p>
            <a:pPr algn="ctr" eaLnBrk="0" hangingPunct="0"/>
            <a:r>
              <a:rPr lang="ru-RU" sz="1400" b="1"/>
              <a:t>профессиональное</a:t>
            </a:r>
          </a:p>
          <a:p>
            <a:pPr algn="ctr" eaLnBrk="0" hangingPunct="0"/>
            <a:r>
              <a:rPr lang="ru-RU" sz="1400" b="1"/>
              <a:t>образование</a:t>
            </a:r>
          </a:p>
        </p:txBody>
      </p:sp>
      <p:sp>
        <p:nvSpPr>
          <p:cNvPr id="83980" name="Text Box 38"/>
          <p:cNvSpPr txBox="1">
            <a:spLocks noChangeArrowheads="1"/>
          </p:cNvSpPr>
          <p:nvPr/>
        </p:nvSpPr>
        <p:spPr bwMode="auto">
          <a:xfrm>
            <a:off x="2133600" y="4297363"/>
            <a:ext cx="167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Начальное</a:t>
            </a:r>
            <a:endParaRPr lang="ru-RU" sz="1200" b="1"/>
          </a:p>
          <a:p>
            <a:pPr algn="ctr" eaLnBrk="0" hangingPunct="0"/>
            <a:r>
              <a:rPr lang="ru-RU" sz="1200" b="1"/>
              <a:t>профессиональное</a:t>
            </a:r>
          </a:p>
          <a:p>
            <a:pPr algn="ctr" eaLnBrk="0" hangingPunct="0"/>
            <a:r>
              <a:rPr lang="ru-RU" sz="1200" b="1"/>
              <a:t>образование</a:t>
            </a:r>
          </a:p>
        </p:txBody>
      </p:sp>
      <p:sp>
        <p:nvSpPr>
          <p:cNvPr id="83981" name="Text Box 39"/>
          <p:cNvSpPr txBox="1">
            <a:spLocks noChangeArrowheads="1"/>
          </p:cNvSpPr>
          <p:nvPr/>
        </p:nvSpPr>
        <p:spPr bwMode="auto">
          <a:xfrm>
            <a:off x="1914525" y="1982788"/>
            <a:ext cx="115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/>
              <a:t>1-2 курсы</a:t>
            </a:r>
          </a:p>
          <a:p>
            <a:pPr algn="ctr" eaLnBrk="0" hangingPunct="0"/>
            <a:r>
              <a:rPr lang="ru-RU" sz="1400" b="1"/>
              <a:t>программа</a:t>
            </a:r>
          </a:p>
          <a:p>
            <a:pPr algn="ctr" eaLnBrk="0" hangingPunct="0"/>
            <a:r>
              <a:rPr lang="ru-RU" sz="1400" b="1"/>
              <a:t>средней</a:t>
            </a:r>
          </a:p>
          <a:p>
            <a:pPr algn="ctr" eaLnBrk="0" hangingPunct="0"/>
            <a:r>
              <a:rPr lang="ru-RU" sz="1400" b="1"/>
              <a:t>школы</a:t>
            </a:r>
          </a:p>
        </p:txBody>
      </p:sp>
      <p:sp>
        <p:nvSpPr>
          <p:cNvPr id="83982" name="Text Box 40"/>
          <p:cNvSpPr txBox="1">
            <a:spLocks noChangeArrowheads="1"/>
          </p:cNvSpPr>
          <p:nvPr/>
        </p:nvSpPr>
        <p:spPr bwMode="auto">
          <a:xfrm>
            <a:off x="3048000" y="1987550"/>
            <a:ext cx="1158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/>
              <a:t>3-5 курсы</a:t>
            </a:r>
          </a:p>
          <a:p>
            <a:pPr algn="ctr" eaLnBrk="0" hangingPunct="0"/>
            <a:r>
              <a:rPr lang="ru-RU" sz="1400" b="1"/>
              <a:t>программа</a:t>
            </a:r>
          </a:p>
          <a:p>
            <a:pPr algn="ctr" eaLnBrk="0" hangingPunct="0"/>
            <a:r>
              <a:rPr lang="ru-RU" sz="1400" b="1"/>
              <a:t>техникума</a:t>
            </a:r>
          </a:p>
        </p:txBody>
      </p:sp>
      <p:sp>
        <p:nvSpPr>
          <p:cNvPr id="83983" name="AutoShape 41"/>
          <p:cNvSpPr>
            <a:spLocks noChangeArrowheads="1"/>
          </p:cNvSpPr>
          <p:nvPr/>
        </p:nvSpPr>
        <p:spPr bwMode="auto">
          <a:xfrm>
            <a:off x="2855913" y="2782888"/>
            <a:ext cx="1600200" cy="533400"/>
          </a:xfrm>
          <a:custGeom>
            <a:avLst/>
            <a:gdLst>
              <a:gd name="T0" fmla="*/ 1306015 w 21600"/>
              <a:gd name="T1" fmla="*/ 0 h 21600"/>
              <a:gd name="T2" fmla="*/ 0 w 21600"/>
              <a:gd name="T3" fmla="*/ 266700 h 21600"/>
              <a:gd name="T4" fmla="*/ 1306015 w 21600"/>
              <a:gd name="T5" fmla="*/ 533400 h 21600"/>
              <a:gd name="T6" fmla="*/ 16002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163 h 21600"/>
              <a:gd name="T14" fmla="*/ 19160 w 21600"/>
              <a:gd name="T15" fmla="*/ 174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29" y="0"/>
                </a:moveTo>
                <a:lnTo>
                  <a:pt x="17629" y="4163"/>
                </a:lnTo>
                <a:lnTo>
                  <a:pt x="3375" y="4163"/>
                </a:lnTo>
                <a:lnTo>
                  <a:pt x="3375" y="17437"/>
                </a:lnTo>
                <a:lnTo>
                  <a:pt x="17629" y="17437"/>
                </a:lnTo>
                <a:lnTo>
                  <a:pt x="176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163"/>
                </a:moveTo>
                <a:lnTo>
                  <a:pt x="1350" y="17437"/>
                </a:lnTo>
                <a:lnTo>
                  <a:pt x="2700" y="17437"/>
                </a:lnTo>
                <a:lnTo>
                  <a:pt x="2700" y="4163"/>
                </a:lnTo>
                <a:close/>
              </a:path>
              <a:path w="21600" h="21600">
                <a:moveTo>
                  <a:pt x="0" y="4163"/>
                </a:moveTo>
                <a:lnTo>
                  <a:pt x="0" y="17437"/>
                </a:lnTo>
                <a:lnTo>
                  <a:pt x="675" y="17437"/>
                </a:lnTo>
                <a:lnTo>
                  <a:pt x="675" y="4163"/>
                </a:lnTo>
                <a:close/>
              </a:path>
            </a:pathLst>
          </a:custGeom>
          <a:gradFill rotWithShape="0">
            <a:gsLst>
              <a:gs pos="0">
                <a:srgbClr val="92D050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ru-RU" sz="1200" b="1"/>
              <a:t>30% от набора</a:t>
            </a:r>
          </a:p>
        </p:txBody>
      </p:sp>
      <p:sp>
        <p:nvSpPr>
          <p:cNvPr id="83984" name="AutoShape 42"/>
          <p:cNvSpPr>
            <a:spLocks noChangeArrowheads="1"/>
          </p:cNvSpPr>
          <p:nvPr/>
        </p:nvSpPr>
        <p:spPr bwMode="auto">
          <a:xfrm>
            <a:off x="3952875" y="1563688"/>
            <a:ext cx="685800" cy="457200"/>
          </a:xfrm>
          <a:custGeom>
            <a:avLst/>
            <a:gdLst>
              <a:gd name="T0" fmla="*/ 440531 w 21600"/>
              <a:gd name="T1" fmla="*/ 0 h 21600"/>
              <a:gd name="T2" fmla="*/ 0 w 21600"/>
              <a:gd name="T3" fmla="*/ 228600 h 21600"/>
              <a:gd name="T4" fmla="*/ 440531 w 21600"/>
              <a:gd name="T5" fmla="*/ 457200 h 21600"/>
              <a:gd name="T6" fmla="*/ 6858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500 h 21600"/>
              <a:gd name="T14" fmla="*/ 17094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75" y="0"/>
                </a:moveTo>
                <a:lnTo>
                  <a:pt x="13875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3875" y="17100"/>
                </a:lnTo>
                <a:lnTo>
                  <a:pt x="138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92D050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/>
              <a:t>10%</a:t>
            </a:r>
          </a:p>
        </p:txBody>
      </p:sp>
      <p:sp>
        <p:nvSpPr>
          <p:cNvPr id="83985" name="AutoShape 43"/>
          <p:cNvSpPr>
            <a:spLocks noChangeArrowheads="1"/>
          </p:cNvSpPr>
          <p:nvPr/>
        </p:nvSpPr>
        <p:spPr bwMode="auto">
          <a:xfrm>
            <a:off x="2057400" y="3276600"/>
            <a:ext cx="2286000" cy="685800"/>
          </a:xfrm>
          <a:custGeom>
            <a:avLst/>
            <a:gdLst>
              <a:gd name="T0" fmla="*/ 1865736 w 21600"/>
              <a:gd name="T1" fmla="*/ 0 h 21600"/>
              <a:gd name="T2" fmla="*/ 0 w 21600"/>
              <a:gd name="T3" fmla="*/ 342900 h 21600"/>
              <a:gd name="T4" fmla="*/ 1865736 w 21600"/>
              <a:gd name="T5" fmla="*/ 685800 h 21600"/>
              <a:gd name="T6" fmla="*/ 22860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163 h 21600"/>
              <a:gd name="T14" fmla="*/ 19160 w 21600"/>
              <a:gd name="T15" fmla="*/ 174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29" y="0"/>
                </a:moveTo>
                <a:lnTo>
                  <a:pt x="17629" y="4163"/>
                </a:lnTo>
                <a:lnTo>
                  <a:pt x="3375" y="4163"/>
                </a:lnTo>
                <a:lnTo>
                  <a:pt x="3375" y="17437"/>
                </a:lnTo>
                <a:lnTo>
                  <a:pt x="17629" y="17437"/>
                </a:lnTo>
                <a:lnTo>
                  <a:pt x="176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163"/>
                </a:moveTo>
                <a:lnTo>
                  <a:pt x="1350" y="17437"/>
                </a:lnTo>
                <a:lnTo>
                  <a:pt x="2700" y="17437"/>
                </a:lnTo>
                <a:lnTo>
                  <a:pt x="2700" y="4163"/>
                </a:lnTo>
                <a:close/>
              </a:path>
              <a:path w="21600" h="21600">
                <a:moveTo>
                  <a:pt x="0" y="4163"/>
                </a:moveTo>
                <a:lnTo>
                  <a:pt x="0" y="17437"/>
                </a:lnTo>
                <a:lnTo>
                  <a:pt x="675" y="17437"/>
                </a:lnTo>
                <a:lnTo>
                  <a:pt x="675" y="4163"/>
                </a:lnTo>
                <a:close/>
              </a:path>
            </a:pathLst>
          </a:custGeom>
          <a:gradFill rotWithShape="0">
            <a:gsLst>
              <a:gs pos="0">
                <a:srgbClr val="92D050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ru-RU" sz="2400" b="1"/>
              <a:t>50% </a:t>
            </a:r>
            <a:r>
              <a:rPr lang="ru-RU" sz="1200" b="1"/>
              <a:t>от набора</a:t>
            </a:r>
          </a:p>
        </p:txBody>
      </p:sp>
      <p:sp>
        <p:nvSpPr>
          <p:cNvPr id="83986" name="AutoShape 44"/>
          <p:cNvSpPr>
            <a:spLocks noChangeArrowheads="1"/>
          </p:cNvSpPr>
          <p:nvPr/>
        </p:nvSpPr>
        <p:spPr bwMode="auto">
          <a:xfrm>
            <a:off x="7239000" y="2921000"/>
            <a:ext cx="609600" cy="508000"/>
          </a:xfrm>
          <a:custGeom>
            <a:avLst/>
            <a:gdLst>
              <a:gd name="T0" fmla="*/ 391583 w 21600"/>
              <a:gd name="T1" fmla="*/ 0 h 21600"/>
              <a:gd name="T2" fmla="*/ 0 w 21600"/>
              <a:gd name="T3" fmla="*/ 254000 h 21600"/>
              <a:gd name="T4" fmla="*/ 391583 w 21600"/>
              <a:gd name="T5" fmla="*/ 508000 h 21600"/>
              <a:gd name="T6" fmla="*/ 609600 w 21600"/>
              <a:gd name="T7" fmla="*/ 254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500 h 21600"/>
              <a:gd name="T14" fmla="*/ 17094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75" y="0"/>
                </a:moveTo>
                <a:lnTo>
                  <a:pt x="13875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3875" y="17100"/>
                </a:lnTo>
                <a:lnTo>
                  <a:pt x="138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92D050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6EA86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/>
              <a:t>10%</a:t>
            </a:r>
            <a:endParaRPr lang="ru-RU" sz="2400"/>
          </a:p>
        </p:txBody>
      </p:sp>
      <p:sp>
        <p:nvSpPr>
          <p:cNvPr id="83987" name="AutoShape 46"/>
          <p:cNvSpPr>
            <a:spLocks noChangeArrowheads="1"/>
          </p:cNvSpPr>
          <p:nvPr/>
        </p:nvSpPr>
        <p:spPr bwMode="auto">
          <a:xfrm>
            <a:off x="3738563" y="4505325"/>
            <a:ext cx="685800" cy="457200"/>
          </a:xfrm>
          <a:custGeom>
            <a:avLst/>
            <a:gdLst>
              <a:gd name="T0" fmla="*/ 440531 w 21600"/>
              <a:gd name="T1" fmla="*/ 0 h 21600"/>
              <a:gd name="T2" fmla="*/ 0 w 21600"/>
              <a:gd name="T3" fmla="*/ 228600 h 21600"/>
              <a:gd name="T4" fmla="*/ 440531 w 21600"/>
              <a:gd name="T5" fmla="*/ 457200 h 21600"/>
              <a:gd name="T6" fmla="*/ 6858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500 h 21600"/>
              <a:gd name="T14" fmla="*/ 17094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75" y="0"/>
                </a:moveTo>
                <a:lnTo>
                  <a:pt x="13875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3875" y="17100"/>
                </a:lnTo>
                <a:lnTo>
                  <a:pt x="1387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92D050"/>
              </a:gs>
              <a:gs pos="100000">
                <a:srgbClr val="CCFF99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ru-RU" sz="1600" b="1"/>
              <a:t>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07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 t="2222"/>
          <a:stretch>
            <a:fillRect/>
          </a:stretch>
        </p:blipFill>
        <p:spPr bwMode="auto">
          <a:xfrm>
            <a:off x="2093913" y="0"/>
            <a:ext cx="51800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r>
              <a:rPr lang="ru-RU" sz="2700" b="1"/>
              <a:t/>
            </a:r>
            <a:br>
              <a:rPr lang="ru-RU" sz="2700" b="1"/>
            </a:br>
            <a:r>
              <a:rPr lang="ru-RU" sz="2700" b="1"/>
              <a:t/>
            </a:r>
            <a:br>
              <a:rPr lang="ru-RU" sz="2700" b="1"/>
            </a:br>
            <a:r>
              <a:rPr lang="ru-RU" sz="2700" b="1"/>
              <a:t/>
            </a:r>
            <a:br>
              <a:rPr lang="ru-RU" sz="2700" b="1"/>
            </a:br>
            <a:r>
              <a:rPr lang="ru-RU" sz="2700" b="1"/>
              <a:t>Формирование интереса к образованию и профессиональному становлению</a:t>
            </a:r>
            <a:br>
              <a:rPr lang="ru-RU" sz="2700" b="1"/>
            </a:br>
            <a:r>
              <a:rPr lang="ru-RU" sz="2700" b="1"/>
              <a:t/>
            </a:r>
            <a:br>
              <a:rPr lang="ru-RU" sz="2700" b="1"/>
            </a:br>
            <a:r>
              <a:rPr lang="ru-RU" sz="2700" b="1"/>
              <a:t/>
            </a:r>
            <a:br>
              <a:rPr lang="ru-RU" sz="2700" b="1"/>
            </a:br>
            <a:endParaRPr lang="ru-RU" sz="2700" b="1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algn="ctr"/>
            <a:endParaRPr lang="ru-RU"/>
          </a:p>
          <a:p>
            <a:pPr algn="ctr"/>
            <a:r>
              <a:rPr lang="ru-RU"/>
              <a:t> </a:t>
            </a:r>
            <a:r>
              <a:rPr lang="ru-RU" sz="2800" b="1"/>
              <a:t>1995 год – создание учебно – методического комплекса ИСР НГТУ по непрерывной многоуровневой реабилитации и обучению лиц с нарушением слуха</a:t>
            </a:r>
          </a:p>
          <a:p>
            <a:pPr>
              <a:buFontTx/>
              <a:buNone/>
            </a:pPr>
            <a:endParaRPr lang="ru-RU" sz="2800" b="1"/>
          </a:p>
          <a:p>
            <a:pPr algn="ctr"/>
            <a:r>
              <a:rPr lang="ru-RU" sz="2800" b="1"/>
              <a:t>2012 год – 40 участников комплекса</a:t>
            </a:r>
          </a:p>
          <a:p>
            <a:pPr algn="ctr">
              <a:buFontTx/>
              <a:buNone/>
            </a:pPr>
            <a:r>
              <a:rPr lang="ru-RU" sz="2800" b="1"/>
              <a:t>«ДОУ-школа-колледж-ВУЗ»</a:t>
            </a:r>
          </a:p>
          <a:p>
            <a:endParaRPr lang="ru-RU" sz="2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57200" y="230188"/>
            <a:ext cx="63261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000" b="1" i="1">
                <a:solidFill>
                  <a:srgbClr val="FF0000"/>
                </a:solidFill>
              </a:rPr>
              <a:t>Научно-методическое</a:t>
            </a:r>
          </a:p>
          <a:p>
            <a:pPr eaLnBrk="0" hangingPunct="0"/>
            <a:r>
              <a:rPr lang="ru-RU" sz="3000" b="1" i="1">
                <a:solidFill>
                  <a:srgbClr val="FF0000"/>
                </a:solidFill>
              </a:rPr>
              <a:t>сотрудничество между</a:t>
            </a:r>
          </a:p>
          <a:p>
            <a:pPr eaLnBrk="0" hangingPunct="0"/>
            <a:r>
              <a:rPr lang="ru-RU" sz="3000" b="1" i="1">
                <a:solidFill>
                  <a:srgbClr val="FF0000"/>
                </a:solidFill>
              </a:rPr>
              <a:t> ИСР НГТУ,</a:t>
            </a:r>
          </a:p>
          <a:p>
            <a:pPr eaLnBrk="0" hangingPunct="0"/>
            <a:r>
              <a:rPr lang="ru-RU" sz="3000" b="1" i="1">
                <a:solidFill>
                  <a:srgbClr val="FF0000"/>
                </a:solidFill>
              </a:rPr>
              <a:t>школами и колледжами</a:t>
            </a:r>
            <a:endParaRPr lang="ru-RU" sz="2400" b="1" i="1">
              <a:solidFill>
                <a:srgbClr val="0099CC"/>
              </a:solidFill>
            </a:endParaRPr>
          </a:p>
          <a:p>
            <a:pPr eaLnBrk="0" hangingPunct="0"/>
            <a:endParaRPr lang="ru-RU" sz="2400" b="1" i="1" u="sng">
              <a:solidFill>
                <a:srgbClr val="0099CC"/>
              </a:solidFill>
            </a:endParaRPr>
          </a:p>
          <a:p>
            <a:pPr eaLnBrk="0" hangingPunct="0"/>
            <a:r>
              <a:rPr lang="ru-RU" sz="2400" b="1" u="sng">
                <a:solidFill>
                  <a:srgbClr val="0099CC"/>
                </a:solidFill>
              </a:rPr>
              <a:t>Цель:</a:t>
            </a:r>
            <a:r>
              <a:rPr lang="ru-RU" sz="2400" b="1">
                <a:solidFill>
                  <a:srgbClr val="0099CC"/>
                </a:solidFill>
              </a:rPr>
              <a:t> стратегическое планирование подготовки </a:t>
            </a:r>
          </a:p>
          <a:p>
            <a:pPr eaLnBrk="0" hangingPunct="0"/>
            <a:r>
              <a:rPr lang="ru-RU" sz="2400" b="1">
                <a:solidFill>
                  <a:srgbClr val="0099CC"/>
                </a:solidFill>
              </a:rPr>
              <a:t>учащихся к поступлению в ИСР НГТУ</a:t>
            </a:r>
          </a:p>
          <a:p>
            <a:pPr eaLnBrk="0" hangingPunct="0"/>
            <a:r>
              <a:rPr lang="en-US" sz="2000" b="1"/>
              <a:t> </a:t>
            </a:r>
            <a:r>
              <a:rPr lang="ru-RU" b="1" u="sng"/>
              <a:t>Заключено 40 договоров с участниками Комплекса.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научно-практические конференции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 семинары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мастер – классы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курсы повышения квалификации педагогов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олимпиады для уч-ся  коррекционных школ,</a:t>
            </a:r>
          </a:p>
          <a:p>
            <a:pPr eaLnBrk="0" hangingPunct="0">
              <a:buFontTx/>
              <a:buChar char="•"/>
            </a:pPr>
            <a:r>
              <a:rPr lang="ru-RU" sz="2000" b="1"/>
              <a:t>обобщение  опыта и издание  методических сборников</a:t>
            </a:r>
            <a:endParaRPr lang="ru-RU" sz="2000" b="1" i="1"/>
          </a:p>
          <a:p>
            <a:pPr eaLnBrk="0" hangingPunct="0"/>
            <a:endParaRPr lang="ru-RU" sz="2000" b="1" i="1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7150100" y="0"/>
            <a:ext cx="0" cy="6858000"/>
          </a:xfrm>
          <a:prstGeom prst="line">
            <a:avLst/>
          </a:prstGeom>
          <a:noFill/>
          <a:ln w="76200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7162800" y="4470400"/>
            <a:ext cx="1981200" cy="0"/>
          </a:xfrm>
          <a:prstGeom prst="line">
            <a:avLst/>
          </a:prstGeom>
          <a:noFill/>
          <a:ln w="76200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7150100" y="2019300"/>
            <a:ext cx="1981200" cy="0"/>
          </a:xfrm>
          <a:prstGeom prst="line">
            <a:avLst/>
          </a:prstGeom>
          <a:noFill/>
          <a:ln w="76200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213" y="2057400"/>
            <a:ext cx="1970087" cy="2365375"/>
          </a:xfrm>
          <a:prstGeom prst="rect">
            <a:avLst/>
          </a:prstGeom>
          <a:noFill/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524375"/>
            <a:ext cx="1979612" cy="23098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0613"/>
            <a:ext cx="7772400" cy="1211262"/>
          </a:xfrm>
        </p:spPr>
        <p:txBody>
          <a:bodyPr/>
          <a:lstStyle/>
          <a:p>
            <a:r>
              <a:rPr lang="ru-RU" sz="2700"/>
              <a:t/>
            </a:r>
            <a:br>
              <a:rPr lang="ru-RU" sz="2700"/>
            </a:br>
            <a:endParaRPr lang="ru-RU" sz="27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Ariac" pitchFamily="34" charset="0"/>
              </a:rPr>
              <a:t>Межрегиональные Олимпиады и конкурсы</a:t>
            </a:r>
            <a:r>
              <a:rPr lang="en-US" sz="2400" b="1">
                <a:latin typeface="Ariac" pitchFamily="34" charset="0"/>
              </a:rPr>
              <a:t> </a:t>
            </a:r>
            <a:r>
              <a:rPr lang="ru-RU" sz="2400" b="1">
                <a:latin typeface="Ariac" pitchFamily="34" charset="0"/>
              </a:rPr>
              <a:t>эрудитов  среди учащихся предвыпускных и выпускных классов специальных (коррекционных) общеобразовательных школ 1 – 2 вида </a:t>
            </a:r>
          </a:p>
          <a:p>
            <a:pPr>
              <a:lnSpc>
                <a:spcPct val="90000"/>
              </a:lnSpc>
            </a:pPr>
            <a:endParaRPr lang="ru-RU" sz="2400" b="1"/>
          </a:p>
        </p:txBody>
      </p:sp>
      <p:pic>
        <p:nvPicPr>
          <p:cNvPr id="89093" name="Picture 5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104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Олимпиада ИСР НГТУ -2011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/>
              <a:t> </a:t>
            </a:r>
            <a:r>
              <a:rPr lang="ru-RU" b="1"/>
              <a:t>Города</a:t>
            </a:r>
            <a:r>
              <a:rPr lang="ru-RU"/>
              <a:t>: Куйбышев, Искитим, Новосибирск, Ачинск, Горноалтайск, Кызыл (Тыва), Красноярск, Уфа, Благовещенск, Прокопьевск, Улан –Удэ, Минусинск, Новокузнецк </a:t>
            </a:r>
            <a:r>
              <a:rPr lang="ru-RU" b="1"/>
              <a:t>(13 школ)</a:t>
            </a:r>
          </a:p>
          <a:p>
            <a:r>
              <a:rPr lang="ru-RU" b="1"/>
              <a:t>Уч-ся выпускных классов-</a:t>
            </a:r>
            <a:r>
              <a:rPr lang="ru-RU"/>
              <a:t> 28</a:t>
            </a:r>
          </a:p>
          <a:p>
            <a:r>
              <a:rPr lang="ru-RU" b="1"/>
              <a:t>Уч- ся предвыпускных классов</a:t>
            </a:r>
            <a:r>
              <a:rPr lang="ru-RU"/>
              <a:t> – 33</a:t>
            </a:r>
          </a:p>
          <a:p>
            <a:r>
              <a:rPr lang="ru-RU" b="1"/>
              <a:t>Педагоги</a:t>
            </a:r>
            <a:r>
              <a:rPr lang="ru-RU"/>
              <a:t>- 34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904875" y="147638"/>
            <a:ext cx="8015288" cy="739775"/>
          </a:xfrm>
        </p:spPr>
        <p:txBody>
          <a:bodyPr/>
          <a:lstStyle/>
          <a:p>
            <a:r>
              <a:rPr lang="ru-RU" sz="4000" b="1"/>
              <a:t>Институт социальной реабилитации</a:t>
            </a:r>
          </a:p>
        </p:txBody>
      </p:sp>
      <p:sp>
        <p:nvSpPr>
          <p:cNvPr id="16387" name="Содержимое 8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5334000" cy="5584825"/>
          </a:xfrm>
        </p:spPr>
        <p:txBody>
          <a:bodyPr/>
          <a:lstStyle/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ИСР организован в 1993 году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В составе института 6 кафедр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Общая численность студентов – 300 человек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164 штатных сотрудника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62 штатных преподавателей, из них </a:t>
            </a:r>
          </a:p>
          <a:p>
            <a:pPr lvl="1"/>
            <a:r>
              <a:rPr lang="ru-RU" sz="1800"/>
              <a:t>1 доктор наук, профессор</a:t>
            </a:r>
          </a:p>
          <a:p>
            <a:pPr lvl="1"/>
            <a:r>
              <a:rPr lang="ru-RU" sz="1800"/>
              <a:t>9 кандидатов наук, доцентов</a:t>
            </a:r>
          </a:p>
          <a:p>
            <a:pPr lvl="1"/>
            <a:r>
              <a:rPr lang="ru-RU" sz="1800"/>
              <a:t>40 преподавателей-совместителей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Преподаватели ИСР ведут фундаментальные и поисковые исследования по различным направлениям педагогики и технологии реабилитации, участвуют на конкурсной основе в ряде федеральных программ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1800"/>
              <a:t>Директор ИСР – Геннадий Сергеевич Птушкин, кандидат технических наук, доцент, заслуженный работник высшей школы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endParaRPr lang="ru-RU" sz="1800">
              <a:latin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29829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Олимпиада 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132138"/>
          </a:xfrm>
          <a:prstGeom prst="rect">
            <a:avLst/>
          </a:prstGeom>
          <a:noFill/>
        </p:spPr>
      </p:pic>
      <p:pic>
        <p:nvPicPr>
          <p:cNvPr id="91139" name="Picture 4" descr="IMG_76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03638"/>
            <a:ext cx="46482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Участники конкурса "МАРАФОН ЗНАНИЙ"</a:t>
            </a:r>
          </a:p>
        </p:txBody>
      </p:sp>
      <p:pic>
        <p:nvPicPr>
          <p:cNvPr id="92163" name="Диаграмма 2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8153400" cy="449580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IMG_7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IMG_7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81200"/>
            <a:ext cx="50307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2" descr="G:\Фото Олимпиада 2011\OlimpALL\477CANON\IMG_7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714750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Обеспечение психолого-педагогического сопровождения</a:t>
            </a:r>
          </a:p>
        </p:txBody>
      </p:sp>
      <p:pic>
        <p:nvPicPr>
          <p:cNvPr id="44041" name="Picture 9" descr="IMG_1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81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Реаколлектив ИСР НГТУ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500" b="1">
                <a:latin typeface="Times New Roman" pitchFamily="18" charset="0"/>
              </a:rPr>
              <a:t>Психолого – педагогическая  диагностика:</a:t>
            </a:r>
          </a:p>
          <a:p>
            <a:pPr>
              <a:lnSpc>
                <a:spcPct val="90000"/>
              </a:lnSpc>
            </a:pPr>
            <a:r>
              <a:rPr lang="ru-RU" sz="2500" b="1">
                <a:latin typeface="Times New Roman" pitchFamily="18" charset="0"/>
              </a:rPr>
              <a:t>Психологическая профилактика</a:t>
            </a:r>
          </a:p>
          <a:p>
            <a:pPr>
              <a:lnSpc>
                <a:spcPct val="90000"/>
              </a:lnSpc>
            </a:pPr>
            <a:r>
              <a:rPr lang="ru-RU" sz="2500" b="1">
                <a:latin typeface="Times New Roman" pitchFamily="18" charset="0"/>
              </a:rPr>
              <a:t>Психологическая  коррекция: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500" b="1">
                <a:latin typeface="Times New Roman" pitchFamily="18" charset="0"/>
              </a:rPr>
              <a:t>оказание  помощи и поддержки студентам, преподавателям, родителям в решении личностных, профессиональных и других проблем</a:t>
            </a:r>
          </a:p>
          <a:p>
            <a:pPr>
              <a:lnSpc>
                <a:spcPct val="90000"/>
              </a:lnSpc>
            </a:pPr>
            <a:r>
              <a:rPr lang="ru-RU" sz="2500" b="1"/>
              <a:t>Психологическое просвещение</a:t>
            </a:r>
            <a:r>
              <a:rPr lang="ru-RU" b="1"/>
              <a:t> </a:t>
            </a:r>
          </a:p>
          <a:p>
            <a:pPr>
              <a:lnSpc>
                <a:spcPct val="90000"/>
              </a:lnSpc>
            </a:pPr>
            <a:r>
              <a:rPr lang="ru-RU" sz="2900" b="1"/>
              <a:t>Организационно-методическая</a:t>
            </a:r>
            <a:r>
              <a:rPr lang="ru-RU" sz="2900"/>
              <a:t> деятельность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IMG_7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88" y="3057525"/>
            <a:ext cx="570071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5" descr="IMG_7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b="1"/>
              <a:t>Обеспечение воспитательной и социальной работы и оздоровительного сопровождения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41999" name="Picture 3" descr="C:\Documents and Settings\Администратор\Рабочий стол\Изображение 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3581400"/>
            <a:ext cx="4178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SNV388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4176713" cy="3133725"/>
          </a:xfrm>
          <a:prstGeom prst="rect">
            <a:avLst/>
          </a:prstGeom>
          <a:noFill/>
        </p:spPr>
      </p:pic>
      <p:pic>
        <p:nvPicPr>
          <p:cNvPr id="24579" name="Picture 2" descr="D:\армреслинг\Изображение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Театр «Жест» в четверке лучших протеатров России</a:t>
            </a:r>
          </a:p>
        </p:txBody>
      </p:sp>
      <p:pic>
        <p:nvPicPr>
          <p:cNvPr id="72708" name="Picture 4" descr="IMG_8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52800"/>
            <a:ext cx="4495800" cy="3138488"/>
          </a:xfrm>
          <a:prstGeom prst="rect">
            <a:avLst/>
          </a:prstGeom>
          <a:noFill/>
        </p:spPr>
      </p:pic>
      <p:pic>
        <p:nvPicPr>
          <p:cNvPr id="72709" name="Picture 5" descr="0 13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4419600" cy="30480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/>
              <a:t>ИСР НГТУ-постоянный участник выставок на Сибирской ярмарке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6865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gl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90800"/>
            <a:ext cx="28273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766763" y="0"/>
            <a:ext cx="7747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3200" b="1" dirty="0">
              <a:solidFill>
                <a:srgbClr val="3F601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7284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914400" y="276225"/>
            <a:ext cx="7553325" cy="1917700"/>
          </a:xfrm>
        </p:spPr>
        <p:txBody>
          <a:bodyPr/>
          <a:lstStyle/>
          <a:p>
            <a:r>
              <a:rPr lang="ru-RU" sz="4000" b="1"/>
              <a:t>Международные связи ИСР НГТУ</a:t>
            </a:r>
            <a:br>
              <a:rPr lang="ru-RU" sz="4000" b="1"/>
            </a:br>
            <a:endParaRPr lang="ru-RU" sz="4800"/>
          </a:p>
        </p:txBody>
      </p:sp>
      <p:sp>
        <p:nvSpPr>
          <p:cNvPr id="97285" name="Содержимое 12"/>
          <p:cNvSpPr>
            <a:spLocks noGrp="1"/>
          </p:cNvSpPr>
          <p:nvPr>
            <p:ph idx="4294967295"/>
          </p:nvPr>
        </p:nvSpPr>
        <p:spPr>
          <a:xfrm>
            <a:off x="990600" y="2438400"/>
            <a:ext cx="3738563" cy="3228975"/>
          </a:xfrm>
        </p:spPr>
        <p:txBody>
          <a:bodyPr/>
          <a:lstStyle/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Германия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Франция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США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Канада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Голландия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r>
              <a:rPr lang="ru-RU" sz="2800"/>
              <a:t>Новая Зеландия</a:t>
            </a:r>
          </a:p>
          <a:p>
            <a:pPr>
              <a:buClr>
                <a:srgbClr val="3C6419"/>
              </a:buClr>
              <a:buFont typeface="Wingdings" pitchFamily="2" charset="2"/>
              <a:buChar char="§"/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Слайд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609600" y="22098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chemeClr val="tx2"/>
                </a:solidFill>
              </a:rPr>
              <a:t>СПАСИБО !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2590800" y="3810000"/>
            <a:ext cx="3848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solidFill>
                  <a:srgbClr val="FF3300"/>
                </a:solidFill>
                <a:sym typeface="Wingdings" pitchFamily="2" charset="2"/>
              </a:rPr>
              <a:t>  </a:t>
            </a:r>
            <a:r>
              <a:rPr lang="en-US" sz="6600">
                <a:sym typeface="Wingdings" pitchFamily="2" charset="2"/>
              </a:rPr>
              <a:t> </a:t>
            </a:r>
            <a:r>
              <a:rPr lang="en-US" sz="6600">
                <a:solidFill>
                  <a:srgbClr val="FF3300"/>
                </a:solidFill>
                <a:sym typeface="Wingdings" pitchFamily="2" charset="2"/>
              </a:rPr>
              <a:t></a:t>
            </a:r>
            <a:endParaRPr lang="ru-RU" sz="66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</a:rPr>
              <a:t>Наш старый добрый дом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5" name="Picture 9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7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83d5c2bab8a2bb44b81c0d0b9f5a71781143c5fd_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"/>
            <a:ext cx="4333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3320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5000"/>
              <a:t>Программа </a:t>
            </a:r>
          </a:p>
          <a:p>
            <a:pPr algn="ctr">
              <a:buFontTx/>
              <a:buNone/>
            </a:pPr>
            <a:r>
              <a:rPr lang="ru-RU" sz="3600"/>
              <a:t>стратегического развития </a:t>
            </a:r>
          </a:p>
        </p:txBody>
      </p:sp>
      <p:pic>
        <p:nvPicPr>
          <p:cNvPr id="124936" name="Picture 14" descr="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11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300"/>
              <a:t>Проект </a:t>
            </a:r>
          </a:p>
          <a:p>
            <a:pPr>
              <a:buFontTx/>
              <a:buNone/>
            </a:pPr>
            <a:r>
              <a:rPr lang="ru-RU" sz="4300" b="1"/>
              <a:t>Обеспечение доступности и создание специальных образовательных условий</a:t>
            </a:r>
            <a:endParaRPr lang="ru-RU" sz="43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8" name="Picture 6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 sz="4000"/>
              <a:t>Развитие и модернизация учебной, научной и инновационной инфраструктуры</a:t>
            </a:r>
          </a:p>
        </p:txBody>
      </p:sp>
      <p:pic>
        <p:nvPicPr>
          <p:cNvPr id="7177" name="Picture 9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 </a:t>
            </a:r>
            <a:r>
              <a:rPr lang="ru-RU" sz="2800" b="1"/>
              <a:t>Обеспечение архитектурно-информационной доступности.</a:t>
            </a:r>
          </a:p>
          <a:p>
            <a:r>
              <a:rPr lang="ru-RU" sz="2800" b="1"/>
              <a:t> Обеспечение безопасности обучающихся инвалидов.</a:t>
            </a:r>
          </a:p>
          <a:p>
            <a:r>
              <a:rPr lang="ru-RU" sz="2800" b="1"/>
              <a:t>Организация реабилитационно-образовательного процесса. Разработка адаптированных образовательных программ.</a:t>
            </a:r>
          </a:p>
          <a:p>
            <a:r>
              <a:rPr lang="ru-RU" sz="2800" b="1"/>
              <a:t> Обеспечение психолого-педагогического сопровождения.</a:t>
            </a:r>
          </a:p>
          <a:p>
            <a:endParaRPr lang="ru-RU" sz="2800" b="1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9" name="Picture 9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Обеспечение воспитательной и социальной работы и оздоровительного сопровождения</a:t>
            </a:r>
          </a:p>
          <a:p>
            <a:pPr>
              <a:buFontTx/>
              <a:buNone/>
            </a:pPr>
            <a:endParaRPr lang="ru-RU" b="1"/>
          </a:p>
          <a:p>
            <a:r>
              <a:rPr lang="ru-RU" b="1"/>
              <a:t> Нормативное обеспечение</a:t>
            </a:r>
          </a:p>
          <a:p>
            <a:pPr>
              <a:buFontTx/>
              <a:buNone/>
            </a:pPr>
            <a:endParaRPr lang="ru-RU" b="1"/>
          </a:p>
          <a:p>
            <a:r>
              <a:rPr lang="ru-RU" b="1"/>
              <a:t> Техническое обеспечение учебного и реабилитационного процесса.</a:t>
            </a:r>
          </a:p>
        </p:txBody>
      </p:sp>
      <p:pic>
        <p:nvPicPr>
          <p:cNvPr id="9222" name="Picture 6" descr="Untitled-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074863" cy="1143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609</Words>
  <Application>Microsoft PowerPoint</Application>
  <PresentationFormat>Экран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Институт социальной реабилитации</vt:lpstr>
      <vt:lpstr>Слайд 3</vt:lpstr>
      <vt:lpstr>Наш старый добрый дом</vt:lpstr>
      <vt:lpstr>Слайд 5</vt:lpstr>
      <vt:lpstr>Слайд 6</vt:lpstr>
      <vt:lpstr>Цель</vt:lpstr>
      <vt:lpstr>Слайд 8</vt:lpstr>
      <vt:lpstr>Слайд 9</vt:lpstr>
      <vt:lpstr>Слайд 10</vt:lpstr>
      <vt:lpstr>Слайд 11</vt:lpstr>
      <vt:lpstr>География студенчества ИСР НГТУ</vt:lpstr>
      <vt:lpstr>Слайд 13</vt:lpstr>
      <vt:lpstr>Слайд 14</vt:lpstr>
      <vt:lpstr>Слайд 15</vt:lpstr>
      <vt:lpstr>   Формирование интереса к образованию и профессиональному становлению   </vt:lpstr>
      <vt:lpstr>Слайд 17</vt:lpstr>
      <vt:lpstr> </vt:lpstr>
      <vt:lpstr>Олимпиада ИСР НГТУ -2011</vt:lpstr>
      <vt:lpstr>Слайд 20</vt:lpstr>
      <vt:lpstr>Участники конкурса "МАРАФОН ЗНАНИЙ"</vt:lpstr>
      <vt:lpstr>Слайд 22</vt:lpstr>
      <vt:lpstr>Обеспечение психолого-педагогического сопровождения</vt:lpstr>
      <vt:lpstr>Реаколлектив ИСР НГТУ</vt:lpstr>
      <vt:lpstr>Слайд 25</vt:lpstr>
      <vt:lpstr>Обеспечение воспитательной и социальной работы и оздоровительного сопровождения</vt:lpstr>
      <vt:lpstr>Театр «Жест» в четверке лучших протеатров России</vt:lpstr>
      <vt:lpstr>ИСР НГТУ-постоянный участник выставок на Сибирской ярмарке</vt:lpstr>
      <vt:lpstr>Международные связи ИСР НГТУ 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Saprykina</dc:creator>
  <cp:lastModifiedBy>Valued Acer Customer</cp:lastModifiedBy>
  <cp:revision>24</cp:revision>
  <cp:lastPrinted>1601-01-01T00:00:00Z</cp:lastPrinted>
  <dcterms:created xsi:type="dcterms:W3CDTF">2012-02-06T03:17:17Z</dcterms:created>
  <dcterms:modified xsi:type="dcterms:W3CDTF">2012-03-12T10:55:49Z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