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57" r:id="rId3"/>
    <p:sldId id="306" r:id="rId4"/>
    <p:sldId id="308" r:id="rId5"/>
    <p:sldId id="307" r:id="rId6"/>
    <p:sldId id="258" r:id="rId7"/>
    <p:sldId id="267" r:id="rId8"/>
    <p:sldId id="268" r:id="rId9"/>
    <p:sldId id="260" r:id="rId10"/>
    <p:sldId id="262" r:id="rId11"/>
    <p:sldId id="266" r:id="rId12"/>
    <p:sldId id="264" r:id="rId13"/>
    <p:sldId id="271" r:id="rId14"/>
    <p:sldId id="265" r:id="rId15"/>
    <p:sldId id="272" r:id="rId16"/>
    <p:sldId id="273" r:id="rId17"/>
    <p:sldId id="274" r:id="rId18"/>
    <p:sldId id="275" r:id="rId19"/>
    <p:sldId id="285" r:id="rId20"/>
    <p:sldId id="279" r:id="rId21"/>
    <p:sldId id="281" r:id="rId22"/>
    <p:sldId id="284" r:id="rId23"/>
    <p:sldId id="286" r:id="rId24"/>
    <p:sldId id="288" r:id="rId25"/>
    <p:sldId id="287" r:id="rId26"/>
    <p:sldId id="289" r:id="rId27"/>
    <p:sldId id="290" r:id="rId28"/>
    <p:sldId id="292" r:id="rId29"/>
    <p:sldId id="293" r:id="rId30"/>
    <p:sldId id="294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7FE99F-ACB3-477A-95C4-CF249E2DBC49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EE0960-BA90-434B-A0D8-DC35DB318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08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F11E-5E97-4F4A-8D59-1A9FA1ABB2F8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FBDE-F4BA-40D3-846C-551C5E9C4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8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8943-FAD3-42CD-809E-43F130DDB30B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FE4B-7F44-4AB8-B187-9C3291E07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6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7D2-D12E-4153-AEE1-8B8EE0366CAB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919-2C3F-4DAC-941C-1176C82CC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8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A34D-1D17-42D2-94DC-373667BC9B77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ADD7-D8C9-4AAE-A6B1-D3779E6F6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0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DE7F-7CDB-443D-B55D-EA82E85AAF3F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836F-3C4E-4FC0-A1AD-1CB21181B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8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C778-78A0-4275-BA22-8A61E5A96ABC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3BF0-25B1-46A0-830B-02DCBBE27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4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1CEC-5E14-4276-8B81-58D04AA24331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DDFD-F1C8-4708-BC96-07A93520A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0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A251-2B4F-47F2-BC20-BD167D464837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B67B-C0E5-418C-A21A-8F2009455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4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8116-147C-420B-B9D1-15254276F846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87E1-BC41-4758-8636-0F8236C60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57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D7CB8-9D05-4C7C-9C7A-66BED4E34888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57E0D-3595-4CE0-9126-DEEC05C5B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0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C56B-4D4E-4D96-AB13-9CE2B76AE814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03827-04EA-4375-B206-4AA4C9805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8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D4E3C7-928F-49AD-A9C6-889891DDF7FF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ADF076-F036-447F-803D-7A9961E47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s://encrypted-tbn3.gstatic.com/images?q=tbn:ANd9GcTE551Oas1rtXWDYS33YrZXe1qa9hrM1fx5Hl0J4RGItcdzs1nIyw"/>
          <p:cNvPicPr>
            <a:picLocks noChangeAspect="1" noChangeArrowheads="1"/>
          </p:cNvPicPr>
          <p:nvPr/>
        </p:nvPicPr>
        <p:blipFill>
          <a:blip r:embed="rId2">
            <a:lum bright="4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657225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2" descr="http://2.bp.blogspot.com/-WJhmVIMKIHA/UQoe0KFqCBI/AAAAAAAAAQA/HFlrhg_LgGU/s1600/GeorgLentil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-357188"/>
            <a:ext cx="85010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C:\Documents and Settings\User\Рабочий стол\логотип центра\Копия ПЕРЕДЕЛАННЫЙ2.jpg"/>
          <p:cNvPicPr>
            <a:picLocks noChangeAspect="1" noChangeArrowheads="1"/>
          </p:cNvPicPr>
          <p:nvPr/>
        </p:nvPicPr>
        <p:blipFill>
          <a:blip r:embed="rId4" cstate="screen">
            <a:lum bright="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3714752"/>
            <a:ext cx="1071570" cy="77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88" y="1214438"/>
            <a:ext cx="5643562" cy="17859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429125" y="4429125"/>
            <a:ext cx="4543425" cy="2286000"/>
          </a:xfrm>
        </p:spPr>
        <p:txBody>
          <a:bodyPr rtlCol="0"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 ЦПМСС «Эхо»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Исполнитель: Малюгин Данил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 класс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руководитель: Шевелева Анна Ста</a:t>
            </a:r>
            <a:r>
              <a:rPr lang="ru-RU" b="1" i="1" dirty="0" smtClean="0">
                <a:solidFill>
                  <a:srgbClr val="FF0000"/>
                </a:solidFill>
              </a:rPr>
              <a:t>ниславовна</a:t>
            </a:r>
            <a:endParaRPr lang="ru-RU" dirty="0"/>
          </a:p>
        </p:txBody>
      </p:sp>
      <p:pic>
        <p:nvPicPr>
          <p:cNvPr id="2056" name="Рисунок 11" descr="C:\Documents and Settings\Я\Рабочий стол\Кружок Следопыт\2014 - 15 год\Малюгин проект\IMG_07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1071563"/>
            <a:ext cx="1857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7188" y="785813"/>
            <a:ext cx="657225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Урал - фронту.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Уральская промышленность в годы Великой Отечественной	 войны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5008" y="1928801"/>
            <a:ext cx="3286148" cy="408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i="1" smtClean="0">
                <a:solidFill>
                  <a:srgbClr val="FF0000"/>
                </a:solidFill>
                <a:latin typeface="Arial Black" pitchFamily="34" charset="0"/>
              </a:rPr>
              <a:t>Уральский край становится важнейшим пунктом промышленной эвакуации</a:t>
            </a:r>
            <a:endParaRPr lang="ru-RU" alt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Урале было размешено 830 предприятий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212 - приняла Свердловская область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200 - Челябинская область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124 – Пермская область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– Оренбургская область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 – Башкирская АССР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– Удмуртская АССР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Эвакуация промышленных предприятий  на Урал</a:t>
            </a:r>
            <a:endParaRPr lang="ru-RU" dirty="0"/>
          </a:p>
        </p:txBody>
      </p:sp>
      <p:pic>
        <p:nvPicPr>
          <p:cNvPr id="12291" name="Рисунок 14" descr="3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857375"/>
            <a:ext cx="4038600" cy="4275138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1941-1942 гг. на Урал было переведено         свыше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700 предприятий.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Урал превратился в самый мощный центр оборонного производства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5214938"/>
            <a:ext cx="7143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50" y="2571750"/>
            <a:ext cx="785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75" y="2714625"/>
            <a:ext cx="1285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212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25" y="4214813"/>
            <a:ext cx="1214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75" y="4857750"/>
            <a:ext cx="114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813" y="3357563"/>
            <a:ext cx="857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0495569"/>
          <p:cNvPicPr>
            <a:picLocks noChangeAspect="1" noChangeArrowheads="1"/>
          </p:cNvPicPr>
          <p:nvPr/>
        </p:nvPicPr>
        <p:blipFill>
          <a:blip r:embed="rId2">
            <a:lum bright="-15000"/>
          </a:blip>
          <a:srcRect/>
          <a:stretch>
            <a:fillRect/>
          </a:stretch>
        </p:blipFill>
        <p:spPr bwMode="auto">
          <a:xfrm>
            <a:off x="5143472" y="1428736"/>
            <a:ext cx="4000528" cy="486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Эвакуация промышленных заводов на Урал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4543425" cy="4572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Уралмаш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разместил на своих площадях Ижорский завод и ещё несколько оборонных предприятий, превратился в колоссальную мастерскую по производству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бронетехники,был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организован выпуск самоходных артиллерийских установок и комплектующих к танку Т-34.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Уралвагонзавод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принял Харьковский и Мариупольский заводы, образовав Уральский танковый завод. Был налажен серийный выпуск знаменитого танка Т-34.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4" descr="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46"/>
            <a:ext cx="4257677" cy="522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38"/>
            <a:ext cx="4757738" cy="4429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dirty="0" smtClean="0">
                <a:latin typeface="+mn-lt"/>
                <a:cs typeface="Times New Roman" pitchFamily="18" charset="0"/>
              </a:rPr>
              <a:t>«</a:t>
            </a:r>
            <a:r>
              <a:rPr lang="ru-RU" sz="2800" b="1" u="sng" dirty="0" err="1" smtClean="0">
                <a:latin typeface="+mn-lt"/>
                <a:cs typeface="Times New Roman" pitchFamily="18" charset="0"/>
              </a:rPr>
              <a:t>Танкоград</a:t>
            </a:r>
            <a:r>
              <a:rPr lang="ru-RU" sz="2800" b="1" u="sng" dirty="0" smtClean="0">
                <a:latin typeface="+mn-lt"/>
                <a:cs typeface="Times New Roman" pitchFamily="18" charset="0"/>
              </a:rPr>
              <a:t>» </a:t>
            </a:r>
            <a:r>
              <a:rPr lang="ru-RU" sz="2800" b="1" dirty="0" smtClean="0">
                <a:latin typeface="+mn-lt"/>
                <a:cs typeface="Times New Roman" pitchFamily="18" charset="0"/>
              </a:rPr>
              <a:t>- мощный комплекс в Челябинске по производству танков, объединивший Челябинский, эвакуированные Кировский тракторный и Харьковский </a:t>
            </a:r>
            <a:r>
              <a:rPr lang="ru-RU" sz="2800" b="1" dirty="0" err="1" smtClean="0">
                <a:latin typeface="+mn-lt"/>
                <a:cs typeface="Times New Roman" pitchFamily="18" charset="0"/>
              </a:rPr>
              <a:t>дизельмоторный</a:t>
            </a:r>
            <a:r>
              <a:rPr lang="ru-RU" sz="2800" b="1" dirty="0" smtClean="0">
                <a:latin typeface="+mn-lt"/>
                <a:cs typeface="Times New Roman" pitchFamily="18" charset="0"/>
              </a:rPr>
              <a:t> завод.</a:t>
            </a:r>
            <a:endParaRPr lang="ru-RU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273225"/>
            <a:ext cx="89297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цехе Кировского завода, г. Челябинск, 1941 г.</a:t>
            </a:r>
          </a:p>
        </p:txBody>
      </p:sp>
      <p:sp>
        <p:nvSpPr>
          <p:cNvPr id="14341" name="Прямоугольник 10"/>
          <p:cNvSpPr>
            <a:spLocks noChangeArrowheads="1"/>
          </p:cNvSpPr>
          <p:nvPr/>
        </p:nvSpPr>
        <p:spPr bwMode="auto">
          <a:xfrm>
            <a:off x="785813" y="357188"/>
            <a:ext cx="728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000" i="1">
                <a:solidFill>
                  <a:srgbClr val="FF0000"/>
                </a:solidFill>
                <a:latin typeface="Arial Black" pitchFamily="34" charset="0"/>
              </a:rPr>
              <a:t>«Танкоград»</a:t>
            </a:r>
            <a:endParaRPr lang="ru-RU" altLang="ru-RU" sz="40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4.JPG"/>
          <p:cNvPicPr>
            <a:picLocks noChangeAspect="1"/>
          </p:cNvPicPr>
          <p:nvPr/>
        </p:nvPicPr>
        <p:blipFill>
          <a:blip r:embed="rId2">
            <a:lum bright="-6000" contrast="16000"/>
          </a:blip>
          <a:srcRect/>
          <a:stretch>
            <a:fillRect/>
          </a:stretch>
        </p:blipFill>
        <p:spPr bwMode="auto">
          <a:xfrm>
            <a:off x="5643570" y="1928813"/>
            <a:ext cx="3500430" cy="492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Эвакуация промышленных заводов на Урал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Серовский</a:t>
            </a:r>
            <a: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металлургический завод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принял основное оборудование </a:t>
            </a: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Краматорского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Сталинского металлургических заводов, </a:t>
            </a:r>
            <a:r>
              <a:rPr lang="ru-RU" sz="31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Кировградский</a:t>
            </a:r>
            <a: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медеплавильный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оборудование Невского химического завода. Увеличился выпуск реактивных миномётов в результате соединения производственно-технических потенциалов </a:t>
            </a: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Уралэлектроаппарата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Воронежского завода "Коминтерн".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Уральский </a:t>
            </a:r>
            <a:r>
              <a:rPr lang="ru-RU" sz="31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турбомоторный</a:t>
            </a:r>
            <a: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объединившись с 5-ю эвакуированными заводами, стал крупнейшим в стране производителем дизель-моторов.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Вологодском областном Веб-порта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8288" y="1500175"/>
            <a:ext cx="461571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Эвакуация промышленных заводов на Урал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400550" cy="45259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Свердловская область максимально увеличила свой промышленный потенциал за счет размещения большого количества эвакуированных предприятий, Урал в 7 раз увеличил промышленное производство по сравнению с довоенными показателями.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давал стране 40% всей военной продукции, производил 70% всех танков, в том числе: 60% - средних, 100% - тяжелых.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18623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Уральская промышленность в годы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было таких видов военной продукции, которые не изготавливались на Урале.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 всех танков, которые получили воины на фронте, были сделаны на наших уральских заводах: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Уралмаше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Уралвагонзаводе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Челябинском тракторном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в годы войны назвали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танкоградом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5" descr="36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0" y="571480"/>
            <a:ext cx="1928826" cy="1785950"/>
          </a:xfrm>
          <a:effectLst>
            <a:softEdge rad="112500"/>
          </a:effectLst>
        </p:spPr>
      </p:pic>
      <p:pic>
        <p:nvPicPr>
          <p:cNvPr id="17413" name="Рисунок 4" descr="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86000"/>
            <a:ext cx="36560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5" y="268288"/>
            <a:ext cx="9286875" cy="13985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«Трудиться за себя и за товарища, ушедшего на фронт!»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Решающая роль принадлежала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Уральскому заводу тяжёлого машиностроения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уралмашевцы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выпускали бронекорпуса для тяжелых танков «КВ» и средних танков Т- 34, создали знаменитые самоходные артиллерийские установки (СУ- 122, СУ- 85), выстрелы из которых легко пробивали броню немецких «тигров», «пантер» и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фердинандов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11" descr="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4" y="2000240"/>
            <a:ext cx="4210080" cy="3714776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Выпуск военной продукции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за годы  войны на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Уралмашзаводе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изготовлено более 730 танков Т- 34 и более 5 тысяч самоходных артиллерийских установок.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143116"/>
            <a:ext cx="4143403" cy="2928957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 descr="http://pro-tank.ru/images/stories/2-mirovaya/sssr/kv-1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3714776" cy="215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Знаменитые танки «</a:t>
            </a:r>
            <a:r>
              <a:rPr lang="ru-RU" b="1" i="1" dirty="0" err="1" smtClean="0">
                <a:solidFill>
                  <a:srgbClr val="FF0000"/>
                </a:solidFill>
              </a:rPr>
              <a:t>Танкограда</a:t>
            </a:r>
            <a:r>
              <a:rPr lang="ru-RU" b="1" i="1" dirty="0" smtClean="0">
                <a:solidFill>
                  <a:srgbClr val="FF0000"/>
                </a:solidFill>
              </a:rPr>
              <a:t>» Челябинска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www.tank2.ru/img/model/229/5093kv13_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201890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3643313"/>
            <a:ext cx="30718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Тяжелый танк КВ-1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038" name="Picture 6" descr="http://qrok.net/uploads/posts/2010-03/1268389116_kv13_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214818"/>
            <a:ext cx="2786082" cy="187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57813" y="6143625"/>
            <a:ext cx="3071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КВ-13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040" name="Picture 8" descr="http://s019.radikal.ru/i617/1210/d3/01788fdc54a1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256"/>
            <a:ext cx="284501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00125" y="6215063"/>
            <a:ext cx="1857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Т-34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044" name="Picture 12" descr="http://1941-1945.at.ua/_ph/13/2/22580772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928802"/>
            <a:ext cx="301680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572125" y="3714750"/>
            <a:ext cx="3214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Тяжелый танк КВ -2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Мои  исследования</a:t>
            </a:r>
          </a:p>
        </p:txBody>
      </p:sp>
      <p:sp>
        <p:nvSpPr>
          <p:cNvPr id="3075" name="Содержимое 13"/>
          <p:cNvSpPr>
            <a:spLocks noGrp="1"/>
          </p:cNvSpPr>
          <p:nvPr>
            <p:ph sz="half" idx="1"/>
          </p:nvPr>
        </p:nvSpPr>
        <p:spPr>
          <a:xfrm>
            <a:off x="0" y="1722438"/>
            <a:ext cx="5286375" cy="5135562"/>
          </a:xfrm>
        </p:spPr>
        <p:txBody>
          <a:bodyPr/>
          <a:lstStyle/>
          <a:p>
            <a:r>
              <a:rPr lang="ru-RU" altLang="ru-RU" sz="1600" b="1" smtClean="0"/>
              <a:t>Я учусь в 9-м классе, мы живем в мирное время и многое не знаем о трудностях военного периода нашей страны. </a:t>
            </a:r>
          </a:p>
          <a:p>
            <a:endParaRPr lang="ru-RU" altLang="ru-RU" sz="1600" b="1" smtClean="0"/>
          </a:p>
          <a:p>
            <a:endParaRPr lang="ru-RU" altLang="ru-RU" sz="1600" b="1" u="sng" smtClean="0"/>
          </a:p>
          <a:p>
            <a:r>
              <a:rPr lang="ru-RU" altLang="ru-RU" sz="1600" b="1" smtClean="0"/>
              <a:t>Я беседовал с мамой, своими старшими родственниками и узнал много интересного: о званиях, боевом пути, заслуженных  медалях и орденах моего  прадеда Клейменова Александра Алексеевича. </a:t>
            </a:r>
          </a:p>
          <a:p>
            <a:endParaRPr lang="ru-RU" altLang="ru-RU" sz="1600" b="1" smtClean="0"/>
          </a:p>
          <a:p>
            <a:endParaRPr lang="ru-RU" altLang="ru-RU" sz="1600" b="1" smtClean="0"/>
          </a:p>
          <a:p>
            <a:r>
              <a:rPr lang="ru-RU" altLang="ru-RU" sz="1600" b="1" smtClean="0"/>
              <a:t> Мне приятно, что я – правнук такого человека и горжусь им!</a:t>
            </a:r>
          </a:p>
          <a:p>
            <a:endParaRPr lang="ru-RU" altLang="ru-RU" sz="1600" b="1" smtClean="0"/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428625" y="342900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 u="sng"/>
          </a:p>
          <a:p>
            <a:pPr algn="just"/>
            <a:endParaRPr lang="ru-RU" altLang="ru-RU" u="sng"/>
          </a:p>
        </p:txBody>
      </p:sp>
      <p:pic>
        <p:nvPicPr>
          <p:cNvPr id="15" name="Содержимое 14" descr="C:\Users\LenaM\Desktop\Новая папка3\Без имени-2.jpg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58" y="3143248"/>
            <a:ext cx="4214842" cy="371475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C:\Users\LenaM\Desktop\Новая папка3\IMG_1052 - копия (2).JPG"/>
          <p:cNvPicPr/>
          <p:nvPr/>
        </p:nvPicPr>
        <p:blipFill>
          <a:blip r:embed="rId3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1209676" cy="1981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45500" cy="1574800"/>
          </a:xfrm>
        </p:spPr>
        <p:txBody>
          <a:bodyPr/>
          <a:lstStyle/>
          <a:p>
            <a:r>
              <a:rPr lang="ru-RU" altLang="ru-RU" sz="2800" b="1" u="sng" smtClean="0"/>
              <a:t>Уральский компрессорный завод </a:t>
            </a:r>
            <a:r>
              <a:rPr lang="ru-RU" altLang="ru-RU" sz="2800" b="1" smtClean="0"/>
              <a:t>и завод </a:t>
            </a:r>
            <a:r>
              <a:rPr lang="ru-RU" altLang="ru-RU" sz="2800" b="1" u="sng" smtClean="0"/>
              <a:t>«Уралэлектроаппарат</a:t>
            </a:r>
            <a:r>
              <a:rPr lang="ru-RU" altLang="ru-RU" sz="2800" b="1" smtClean="0"/>
              <a:t>»,  в Челябинске </a:t>
            </a:r>
            <a:r>
              <a:rPr lang="ru-RU" altLang="ru-RU" sz="2800" b="1" u="sng" smtClean="0"/>
              <a:t>завод им. Д. Колющенко</a:t>
            </a:r>
            <a:r>
              <a:rPr lang="ru-RU" altLang="ru-RU" sz="2800" b="1" smtClean="0"/>
              <a:t>, завод «</a:t>
            </a:r>
            <a:r>
              <a:rPr lang="ru-RU" altLang="ru-RU" sz="2800" b="1" u="sng" smtClean="0"/>
              <a:t>Челябкомпрессор» </a:t>
            </a:r>
            <a:r>
              <a:rPr lang="ru-RU" altLang="ru-RU" sz="2800" b="1" smtClean="0"/>
              <a:t>производили знаменитые «Катюши»</a:t>
            </a:r>
          </a:p>
        </p:txBody>
      </p:sp>
      <p:pic>
        <p:nvPicPr>
          <p:cNvPr id="1536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525" y="1805781"/>
            <a:ext cx="5314950" cy="4114800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Златоуст оборонный завод выпуск боеприпасов</a:t>
            </a:r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4098" name="Picture 2" descr="F:\тыл\фото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3412" y="1600994"/>
            <a:ext cx="3686175" cy="4524375"/>
          </a:xfrm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Больше всего женщин в годы войны работали на производстве боеприпасов и в сельском хозяйстве, где они составляли до 90% работников.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smtClean="0">
                <a:solidFill>
                  <a:srgbClr val="FF0000"/>
                </a:solidFill>
              </a:rPr>
              <a:t>Всего за годы войны выпустили: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 самоходных артиллерийских установок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732 танк «Т-34»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3219 тяжелых танков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6510 средних танковых корпусов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7100 танковых башен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150 000 артиллерийских орудий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11,1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винтовок и карабинов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213 400 пушек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961 500 пистолетов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smtClean="0">
                <a:solidFill>
                  <a:srgbClr val="FF0000"/>
                </a:solidFill>
              </a:rPr>
              <a:t>Народный подвиг: Уральский Добровольческий танковый корпус</a:t>
            </a:r>
            <a:endParaRPr lang="ru-RU" altLang="ru-RU" sz="3600" b="1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Детищем и гордостью Урала является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Уральский Добровольческий танковый корпус.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единственное в мировой истории танковое соединение, которое было создано на добровольные взносы жителей 3-х областей- Свердловской, Челябинской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Молотовской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(Пермский край).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Рисунок 5" descr="4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42053"/>
            <a:ext cx="4038600" cy="3242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Формирование корпуса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Командующий Уральского военного округа  генерал-майор Катков издал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директиву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которой сообщалось, что на территории Уральского военного округа, по решению Свердловского, Челябинского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Молотовского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обкомов ВКП(б), утвержденному Народным Комиссаром Обороны, Маршалом Советского Союза т. Сталиным, формируется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особый Уральский Добровольческий танковый корпус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численностью 9661 человек.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Я\Рабочий стол\Миша проект\картинки\bezymjanny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12651"/>
            <a:ext cx="4038600" cy="2901061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Формирование корпуса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Сверхурочным трудом во внерабочее время было выпущено все, что необходимо для оснащения и формирования Корпуса от иголки до танков Т- 34.</a:t>
            </a:r>
            <a:endParaRPr lang="ru-RU" dirty="0"/>
          </a:p>
        </p:txBody>
      </p:sp>
      <p:pic>
        <p:nvPicPr>
          <p:cNvPr id="2050" name="Picture 2" descr="C:\Documents and Settings\Я\Рабочий стол\Миша проект\картинки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4" y="2000240"/>
            <a:ext cx="3714775" cy="3357586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uldiv.ru/img/2012/12/11-%D0%B7%D0%B0%D1%8F%D0%B2%D0%BB%D0%B5%D0%BD%D0%B8%D0%B5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870075"/>
            <a:ext cx="3503612" cy="498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Формирование корпуса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первые же, после получения телеграммы Сталина, дни в военкоматы хлынул поток заявлений от добровольцев, желающих стать воинами корпуса. Более 100 тысяч заявлений подали рабочие заводов, одновременно по всему Уралу продолжался добровольный сбор средств в фонд создания корпуса. Собрали свыше 70 млн. рублей. На эти деньги были выкуплены у государства боевая техника, вооружение и необходимое обмундирование.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Я\Рабочий стол\Миша проект\картинки\тигр танк\1303247666_1-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9454" y="1071546"/>
            <a:ext cx="1925378" cy="1155227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Формирование корпуса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3971925" cy="4572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Крупное танковое соединение было сформировано за удивительно короткий срок. Приказом Народного комиссара обороны от 11 марта 1943 года ему было присвоено наименование —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30-й Уральский добровольческий танковый корпус.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Командиром корпуса был назначен генерал-майор танковых войск Г. С. Родин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6" name="AutoShape 2" descr="data:image/jpeg;base64,/9j/4AAQSkZJRgABAQAAAQABAAD/2wCEAAkGBhQSERUUExQWFRUWGRoZGBgYGRwaHhwYHx0fGx0dHx8aGyYgHBojHxwcHy8iIycpLCwtGh4xNTAqNSYrLCkBCQoKBQUFDQUFDSkYEhgpKSkpKSkpKSkpKSkpKSkpKSkpKSkpKSkpKSkpKSkpKSkpKSkpKSkpKSkpKSkpKSkpKf/AABEIAMIBAwMBIgACEQEDEQH/xAAcAAACAgMBAQAAAAAAAAAAAAAFBgQHAAIDAQj/xABGEAABAwMCAwUFBgIHBwQDAAABAgMRAAQhEjEFBkETIlFhcQcygZGhFCNCscHwUtEkM2JyouHxFRZTc4KSsiVDs9I0RIP/xAAUAQEAAAAAAAAAAAAAAAAAAAAA/8QAFBEBAAAAAAAAAAAAAAAAAAAAAP/aAAwDAQACEQMRAD8AWDx15ZCluKWYAGo6oA2GanI5wVpU28gPIUIUlSjBH91UiflUFvhCXNJtry3cx7qyWFnH8Lgif+qot7y9dNjU5buAfxJAcHhMtlQj40E9PFLcGWXbq0UTPccKkTv7pJEeVGLTmS/0dx+1vkYlDgCFH1k6ar0rSSQTkbjz9OlYn6xQPbnH7dLyV3VtdWRCYPZgLZk7KGCAR/YTnrTBb2FnegFp23uSehlDkRj3pXMRju/Cqts+NPNmEOrA8CdX5zNEFceQqQ9btqJjvpBbWPimR9KCxk8rqtkyy9dWp/h16mx4SFFTY+Ks1yvbu80zc21pxBvEKIDS/GQpUoJGPdNKXDua+zjsb25Z3+7dT2yM+edIFFG+aLo5LVtdCcrYWWlkeehWT6pighXfD+ELJ7Vq84esz74UtvUesjV3R6pqA/7MXHGwbN5i7EZ0OBKj6JOAY6FVMDfNltKkudsxOSl5sKHzaUkkbxqBrew5QYvFFbJQ3Bw6wogjIOQlKNJOcAKnBkUFc8U4U+yo9u0to7HWgpGMCDGk/Ami3K3DEqYvHCnV2bSFJkAwQsZE7GKeuYOCX9qwtxm/XctoA1tOoSVATuVZJA8DG3Wkux48q2auG1syp9AAMFA9/UTttG0A7bxQRbDnq9tvu0vFbQEdk8O1T8lZ+tH+A892AdYdfsww4wpakm2wiVp0qJa8IiY8vOgrPKrF0ttFreoK1N6lIuE9iErwNAX+MkkxCdhk5ozwfkRxN3ZWd2gFP9KUrQoKGkpSQZGR3o+PlQcuYuAp4m+t/h9yy+VZLCiWnRkkwHAArfxG1Kl5YO2/3N4y4ymTpUtJBbV1KTstB3KQTO4g768wWf2e5eQ0FpQhSkBQJkiYyoeJHxiu/DufL5lIQHy431beAdQR4ELBMehoB1+wW5SqIIJSRlKk/wAST1Sf8t6m8ea/pLgPQN//ABIoq7zFY3DfZXNoq36hy1VKUr6qDK9geoSrM+IBry65UXckuWdyzdzBKQrsncAJy054ADZRoFhy3nNadlpNS7u1cYVoebW0v+FaSkn0nf4VyKgaDYR1qTbJZGXFE+CUpUcx4gVHQ2cBWxyPXbB+H+lY7bKQoT5ZH7/P6UFlXHNL3D7S3Wy4qHQhSEEhSdBSoyUqGxMTBEfGmLl32ysuQm8QWF7a0grQfMwNSPjI86QudiCzw1AH/wCs39QB+8etLHE0Bp91oEkIcWkT4JJH5Cg+pLe/buGwptaXGzsptUj5pODXR601R+MeeFD0PX418u8J5idtl62HVtKHVJwfIjZQ9Qaszlv23uIITetpWI/rWsK+KDg+oUPSgtK0s9KsKUROQrcfzHpXN9yCQfE7zXnA+ZbW9Rqt3UrjcbKT4SkwRW1yg6tJOsGSkHChG8KH5Gg1F0rzMmpbPEYEeHn+tQG2IB06if4VYV8JwfhXpV5QfOgKsXpUa3NzUKyXv5Ctu2k/v9mgJJcxWVGbON/pWUHyUlvYHY53qXb3C2R9y4tr/lrUjPidJE/Go6x3gPKfhWrjh2nagLr5tfUPvg1cCMB9lC4/6gEr+OqtDxWzXJXaLZJjNu6foh4KAHkDQhKJ866pZET60BFNparP3d3oJHuvsqTnzcbKkgecRXT/AHXuFCWgi4Hiw6259JCv8NASkDFa9kCZwT50Ha8bU2dLiVNnwcSUH5KANa6o6+lTLfmS7bGlL7un+FStaf8Atc1D6V7/ALwpV/XWlsvxKEqYV/3NKA/w0HNPFnUpjtlEdQrvj0+8B+lXr7POFhuzaMJBcAWvSABqVB2HgMVRVy/aKSqEXDJ0mAlSHUzmPfCFR8TX0RwNxItminCezRHppFBMVwxpLT4SlI7bWpfmpSYJIM9BFVX7LOUTdNfarlRW2e420cNnTupSRAIB7sbYJM1YXMXEw01p/wDcfPYtDxWpJifBIAJJ8vOu/LfDU2dq1a6kqUy2gKg5zJ1QcgEhUelBWvtG5RZ+x/a2rUWxQ5pW37oUgr7ML0juhRVCtvdImlzkNtQurMsq0OD7SZUAUjuncSJBkemPCrP9qzo/2VcRGS0AP/6o/l9KpPhL4Q4FKQFp7NYgQDkKTOMiJnPT1oG7hjxDFyt5hm6t1kKfbDjjTyFF7ASodwhKu9E7K3ih73L/AAt0w3dP2Titm7tvUj4OIxHmTQrg3MZtmbkJVpdUWghKkhaFJk9pqSrUnYJ3yfHEV3TzaFJSOwQzC0lSrfuhSZyOxXqaKo/ERj0oO957M7wI7RkN3be+q3cDmP7uD8BNKrzZSopWkpUD7qhCh8DkU/s8Q4ctwKQRauZSCNdqodffZ1tHbrpFEb++uVIOpSb1mcC5bRcAiAcPW+oj1UBsKBMsuebttGhTguGtuyuUh5EeHe7w+Brui+4c+fvWXbJZnv257VufNtfeSJ6JNd7jhdq5Kl27tsnbXbrFw2D5pPeSPIbUEvuFNpGpm6ZeExELbX59xaf1oGC85KceSn7E6zeBKe8EKCHNz/7a4PyJ6igbrrjJLL7JC8iHNSFAxE53IPXM5BkbR71XcanBAwZj8Stj446eFFbDnm7bR2alpuGv+FcpDyfQau8J8jQE+claXeHoEkfZ7cZ89I+Z9aXuYDN5cmIAed/+RX501cR5htbnsxeWztm62EFt1rvpCEiUy2uFaMDaemaGXHKrlytTlq+xeFalLUlKg05qUoky07B3MYJoFRQmTPmaxtRSRvMgeOfCnRjlBFk4hziN0i2WIUlhtPbOz+EqSAUhOMgyCAROa63HOaG1E8Pt2LdRBCnktd8nr2YXPZpwDETnyyGnCuWLkJS8+pHD2sQ46oocM57iEkKUo/CrL4JzykqcUkuPs27aPvHE6FlRkE/2gYESAodape2Krp4lbi1PrmFLOokwSBKjMYOBTE28E8HWpuEkqtZIwSrck+O/x9KC9uEcyW14nuHP8KxpUD4Z6+lS3bXIT7wzhW49Fb/OvmpPEnEjSVr1qjV3jgDITExOOnkKd+VvaNdNEB9YcSBgKBKhtAkCQPPNBb7NsESBMkRB3/zrUN522qPwnmZm4QkmUFQwlf8APaiwbn54/wBaDmmsrqGB51lB8l3CoVsrw26eorimCDBE+tRip/UQdQPUKG/0yK1+0uAjUnbyoCHZEJB9JrFyExXBFyDHdjxj/Kp1nZqfXobPePicAdST0FALXM1K4bw5x9RS3EjJ1SABsNgYHmcDqRTGvgVsyn70rfX/AGT2aevgdR9ZFQl3+mQylLST0TM7RkmVHHn86CKrlK6yey23yCQfOKGXfDnUK0rbWDExGr6pkUVbfWo5UpU+Kj/OnDg1m01ahxxvWpx0oaSlRQIQElSlqTk++AAIoK4Tw11SZDLpA3IbWR/41Z/Aee3W7BDRs7lZSCh1Y7pCNJhaAUnEASVCB8aa+XeFsrZbJbSpSk6o1r7T+vKMgKEtpTufI711PGk9ldOghTSHEtgIbmRqJUkh4jUSmBqyM4BzQLvHON3LrtspNtcdimSnSkq1rCkQTCQpI06hKgBviINOVvxIOaldmtKwkatSIJAkhPnEkgSYnzqFw3iQU0VqCUvwp1DepRKWFEAFX8RA7wB2FFLFtK0QoJVO8pGfmKCveeOYWnrcNd1xJHauISsJWNwhSTstIXE/xJ7wqNZcsstcNTcsNK7dTakuq1mEoUkySlXQkAYA36gGnbm7kq0uUKddZUXEIMKZVpWQMgAe4ogTGoHwqFwvlhZt+xQblCFIWiXkMyUKAgEBSTCYwQAcmZoKSd4Mp1RKHGVGT3O0SleTPurid+hNQ7rhLzU621pA3OkkfMY+tMnGvZtetuqAt3FiSUkJR3h00hLipMfh38qXw4/bL06nWFjdPebPxSY8PCgjhyeuK7294UZTKFfxNqKFfMVLc464qe1Q0/077YB+C29Cp+NeF22V7zLrXj2bgWPWHUz/AI6CR/vG6od5xKydi6gFQ9FphX1riLlKlanATHQQr8yMVydsW9230q8loU2fzUD860LJBMgbfhzO2xmKDta3am50KWjUlSFQUmUmJGRgfWir3G23Wzrs7QOAdxxoqYIIG6kpkL9MTQQuqSMHB2MD9Qdq8U+Ygj1gAdPSguAcGt7ttC3rQreRASgulKCEtoASopBWpOZOlJzuRNV5zLw24ddXpsmkJZVpP2RkwkxIClRrKgCD08YqfzheoQLdKFqlslSmSudBKUaSDGyhPeyQcbSKsL2O3CFMXCxrUFPAq1OF1ST2aQZOlJxGME7b9AqWy54u20dktYuGhgs3KA6n073fTtsCKkI4pw91UqZdsl57zJ7dnI6tLIUkDwSqrs5w4LYLt37l5hp0oaUpR0jtIGcTCp8jGetUo9yzbOpLltdoSCqAm5SthKcE6e0VrQpXlqGJoJHCeTlOvtLtn2LtIVJ7NfZu6QN1NOQoGf4Z6VIubhbXBlC4aU279pbRC0FBVpbCgVAiSQARqxOkTQtn2d36fvAwF6SIAUlevzQUmFDyCp8qLX3FL61sWHHrlu9t3V6VMPp7XQsCSlSnBrStO0AiCKBRbuwd8GfmI/Oi3DeKQpPeyOpOPjOw6GtU3XDLg99p6xWdlNHt2gd5KFw4PRKj0qWjklxwFVm+zfDTkNKCXQDtLSyFfn4UFn8I46nS2k6VOKSClsrSnuyUgiJKgYnAp8HEwgpTMEp1R5bV83cLeLDzDVy2tJQtvurCkrS52pgp1RgDSCkYxT7zZzE8zcs6DuwiT4SpeYkRsPlBoLkTf42rKSeFcxOrZQotnI6R/OsoKGTeKUs94qnxE4MeIr15eoEQDHn5+vrTLwxstvQRpOgCPESD+8115mALQ7kmTkEfrQKNi0kbnSMDp896NWlwlnWlsAiYJWe8Y2nSIwIwKF2yNRiNs/rUp06TgfP67UHS94gViCEj0KjXJm5QQEqRnPfSo5xIkEwAMbZqMSVHy3rxDHnQdG99/wDX+dPXKIeLaspU3qB7NbaXE6hPehQICoO46HNIjbKiYiSfDNM/CeDrdUB2zwjTqCHVp0g9dIOBjf50FkWrzriYU6WwgT2jSUBZGsQmSPdC1ExtjatbvlJ1xTRdeW6g3Cw6FGB2SAsJV5EpQUz/AG+lTOG8F1JbVrclSgDkGEhQCSuYUSSncdamXiyphZ1qc1ONoICwghKlpaWJQCDGucbzGN6ASnl5hHbgDZSw2pRKyUdglQ7yjsCrc7wBTBbutGQzEIUptQAIhSYnp1EZGD50E4fYIKQ4ErUEqdToLilqLaCGkqAVEgHcSN4zFE7GwZtnnAEQFuIKT6okid9MgiOlBpx+9LTWsGIgT1Bn+UjFDOCcbWp+FSUH3Tg4z4TERGc+tGOYLEONOI6ZI9QZB+dV5wu8VbPpcJ1NqBS4PA9PQg9fhmgta4SlQKVJBB3ByCKDrZZWPs1wlLyUpCkdsAsqRMCSuSVJIAJOTKTMk0F5m5x7OzcNv3nSEpRA1EFRAmOpSDMeVLHJ3IZuUG5uLh1talbLQlRUAdyXZMEzG2KCbzH7NrBalraC2VIBKm2VJg4xCVghJxsIGaSeVvZ49fWxfbcYbGpQShyZUEmDJA7onExVgXt6OHLKHgpXaK7jiEplaUhPvFSpkEx8MUH5V5haFyW0htKCtRBcCQpaVJEozOo6vAn0oEi35PeccuGNOi5twklslOlQO4CpgLghQzBE7V2Y5GuwSChKZEf1iD1HgTVlDmJF46ppLZS1qHeHdUVJJAI6hMYjJgmlvnbli8tj2rbqlsKIAlRCkqP4SOqT0P0oAdnyDdaspb0filZGPEQgjUPGt3/Zs5iH2zPTSpOknzzMeUUuf7ZeVADizMADUepgfWKf2vZO4rK709MBo/q7QQePclKuHi4LllAMCFTOMTOqmv2c2rPCg+ly4YcU6UGQQiAkHckmRnbpnxpM5p9nybVCCi4cdUpREFKU4CSSQZ8dO/iaAcBZtQf6ei7Go93swlAgQZOsaiZ1bDGKC8uaON2V3auMrumWw4nTr1pUoBUTGRuMeHrSe17LbBaAFcUdUgQAlK2wkfCCOv1qLw7lLhN2hz7J9sW4lCiASRKtJgalJDYVMYUY+E1EYtrW2aSkqU888oIV2hWhDBIIAISQVqCgEqBUIkEwKAxaclcIs1ak8TebUcEouEtkx0+7SDHrRFN7wQPdt9tUpevWZeUoKXo7MlSVCDqT3c7zSHwfh1sp/wDpZ+zpZWQptxae+ke8FScEmAAkx0zvXHifJK3mS5bJZMuOq7q091skFCe6VBMZwSIA3oHN6x5cdUHCgIK/woU6iOmUII0TvsBgmpJsuXLVKnEJYWpIKglTqlKJAJASHFYOI9ap48u3KIKmnCjqUAOD5tk0ycC4C9ctLgrCWUlakBQ1FJBykHBnSRvuDiguFfMVi8r7KUIWRq0ocTrSFpSVjKv7sgDbG1IvEC0+ts3La7d5CUJH2ZetsIyQFJcAgZkpBzImaXOH2w0pdCHBmQ4UKRnbCkrIJIx4mrF4WtstIQ4pEyTKwVxsMKBBHxmg72Fm2ltIS+IjHvI/w9mY+Zr2uzfCdYCgtAB2Gsf/AErKCsbFw6iRmREkEgDoPCPzrXjz0tnSFDUraTAgbwcjfxqVzLxK1OlSQmR2Y1MN9nKo1AQY/hMmKEXvE2Hkp7RbiDAju6pSZySBtg+tBxs06UFXVQCQNsySfpBnzrgskAfyo2nk/W12jTzmnBTKQJJ6kKggYnx2xUS9ZsW8Lc4hqjcJYUJ6xJSfpQDEJgE/OpFoAcDxoYFtKbdULlaVJI7JpTUlxPiVIJSg+tc7S6dBBBE+gP6UDjZ2J1COprOAWNwi7SsFMpWVqUU94yNJSVDJSRGNsUMsObloGlxqREEoiT8D896mWfEri6f0WoUondICcDA1KJwIoLa4ZclzSgurbOoRBxHUDBhQJETQ3iXEbK1WO0uXApIT3Ewo6VfeKACEymSBknePCgNm9xCyQ6/csAttiAoqSdK9kqSEElSJMGdsGkKyUIgIU4oZMJKsbkkJHXxPU+dBaNjzxaNtEpU+qFLKWwpSTEjfvAZlRmagW3tLQ5oSu0iFCNDhJ96SQkgGdMg+Z+Nbcrco21w0pxwLSIgEwhI/tA7z0zjO1EuAcsWrFwXmVKdj+rXrCkgHoCPfjbMmgc7W4Q+hLgKglYCkyIMEH3vMEGqd59v1N3LrCJTsSZG56jJj3euRJpj9pXNV9baFsAJYV3SpaAuVgyD/AGQYxJznaqw4lxp28uFOuFCVrjVpBSnAA2JMGPOg6NdoNnFgzIhSsHG2cHrirC5W5pd+7tr5oK7ZKl261oHfjvRnBHgcZgHcT7yry/bhpIgOOKAUoqBOlOfEbYJjqYotz5ZlVq20i1euDqlCmo+7MEHczkGNoO1ArcT0XVytIOnRAAnu6zHaFKZ7upQ2neiXJ/B0atSkJWptaSkyIBJhMY96ZBOMRg7Ut8x8LVw9LClnvvIkjTp0kadSSBIlMgSPGmDlfhyXbR19twl+HFBEY1gHTqCciSAQoRQQOHPtWl++psklKylCZCgg6u9pUudWMT0kiRsCN/zR9pSph/WWyEDOmSsL1SdKEgGAB4fGaq3hfE1pgiTI+J9T+vnVgcm8vuvXilXjZWwWj3HMpAJBBM4x4/KKBJ4dwhQf+8IhpYJKThSkwRmPdOM+FWV/vshr+tcQk4MEj1x41UvMTMXLqW1FSAtSQQSZ0qICpO+AO913pq5f9miblLa1unJ+83OxMpGZTgJEq3mRgigmc5cWtuINp0PDWyFKCTKgoGJBAEg4ABg77V5zjxTXw21IDyFNEDvJMQUmTkRIIEHzp6X7OLVZRrQlsNSG9ITBkgkkEaZkCB6zvS9xziK+HcQ0o+8bU0guNkd1SZUAdOYVgjHhMZIIcOTrly7tXGkrWprSpKUulITsCrUWwNQn6YoRw7gdxcFZLaHE6jqShSNRVt3RrwmJzkx0M0S50uW7kWgshDNypSHG29KR2g0qCSkDSCdRJMQoQZ2Jan+Q3FWiAXtDjZSoIQIbTE6pJ7ylwT3pjAx1oK/Y4A3cvBDSXC4YBSWyTIEEqWpzf1rre8iPW9ylDKXEPEShbLhOrqfwjbIqxXvswuQTrTcpKVSlRb1IHd7xB72rcgiDHlTcpaVKHulW/SQB9dxQUceEXSwhy4b0K1DU+2A2tSRMhYSqFLkDJAPmabuBMrYB7JDzhU2lvKkpMBSiFElOFkqPWDg02cW4e2hptJaQ4lBA7+SJMlR8ZJkjrQTibqFgBYlpHvJTIGmCIATkDOwFAat+XP6P2cIAnUUlIUNX8/PJ+FCWylpwo0JbUmN9MK9J8vhTNwtDRQh1KW0nswAWydOhOwBKUykeYxmqu5veN/ezYv2y0pbSCFqbUFKk7agSN4xvQWAGGlZLCpO+lUD4CsquGuF8TQNKmkkjHdK4+HeH5VlAe9o/LVuwhCLdgredcB0e8IAVGFYCZUMeA6RSrf8AK6AErIJchJUEwoFQGwEZ2zGPnUDh3Ob7R0OS8jbvE60iOi9yInBnffpTyxzM2tPaW3ZuJAALZUhKioA7pWpJSMifGKBKf4jcobSFuOCZhADcAziIRjEDBodc8KdIJUhJBwCpUHHRIkZ+HWirlrcOOF5xlRIV7iSk79RCj1+g864li4QAXW1hZxlKhHirqBgkCaDixwRpRKewCik5KAYnr3grIx45zitPsQanQ1K86QpK1DzwFz+xU5m+WmW0IKQYgkQqOpV65PxozZtBpsqMSoSSYwPHynNAE/2cE91TUBQH4V9RkT2mB1IqXyo23YXLLnaFQeQsK0jUUGRAKcEbeJneh17za4VHsvdzlQ1E/PYelD7S4W66ohel7dBMR6dBnpHWguDmU/0N9Tl0SlxpWhOgBHdSScBOrvdQVdB4mq+5Ftg0hx1xoupELPiI7yVQcK0nvFPWMeFQ08WurlBbeEGYLhJyBgJCcD1kn4Ud4Dx8Wx+z3EBKxCV9Iz8x4g5FA7WPEmnWTqDSmYmCB12wBvJjbNL/ADPzD2DjZ7NSGnEBLaSAAhQxA0dCIInO+MRSNd3v2a5cDZUkJV7qgFJgjBE4M9DUy15icUpMEkJIKRvBB3EzEdI2xQOrvBjxJhJFwtCUyNBBUCr+JQKoUR0gdaj8sezUIHa60LChgRtuCT0k/MedNvLXElXDOpxJBBIkxmOuKNtNpAgQPSKBF45xMWBbUUnSAUEDEg+PiMbUQ4fzR24KmVI16QUtLXoBBOFKISo+MAeYMVntH4E3c2ilEfeN5QQrTkkAgg4UOoTvMQaq7ht47bDUtICmx3SU5TqlKdQMaSTMSPrFAc9pTdu2pgqUp11LpcdRqUpCkKA1aJUQjSUpATjBO+a78u8w2jbi2knQ2oghyVNKHcGqdAkDBwNz61M5D5XdunReXbbZbCChpBT7841wTgBMpn8WqYEAkdc8uWAvHUpXCQdACshKusEeBxJ8PiQy29nCUXCbi2Uk2xKVsmdYCYGFaoMzMTMY8KcrXmNhCFd9IKQdYxk7lR238/ITQTgt8bK4+zqVrYeyDuPAK8s91UD8ST0NVzzjxRaL66aacWGyrsyMCUACUEdQFT+zQC+LcQU++bgtpRrM9mPd3BiTnPn40z2PO32d1C0kfZ3YCkpguNqSNJ1J6xHx+QoPZXaFI7NwApiJj84oQt5SXFAJStQBHe/EncbR3x40Fi8O5xtXe2LnZKCHEqZU6CCvY5lKtJkSJx0kUHcukv37vZoKWRjqc9VDyJJwPCeppW4NfuNuKcaUppC1aVpSqTpgqxgzAk5HlRfg9o+48G2g4pRzBEGB1OpOI8TQFrywQy4h0lSU6wCpCtKhqIGoEeBiR+u73wfjrKOxWFvKdcCUFDjxUBEJK9AWpI1HIJzkSBSzxTkS5TbLLjyNWnDYgyRkDWQJJ2AjJIzUDgPA3oS46dKU7KVDaU6u7qMRMTgHrFARvuLJbvC840hkoQUkLcUgphRUAAEqKlSoxpGdU7RW7ntFcShQtUrKnlLWHlpMhMkBKQVKlSQInZJ6E0D574qLm/cKTLbcNIPjpHePiQV6vgBGK5cLhIToGRMmZEkzidsdBg0DdwnmV63QQ+39obdyoBUOBRyfeOlUjpKSM5M4kJfbdk2vaKSUyQ4Eo8cDUoLKhBHuxJGTStxK7JQPLf1g/qQK04Q5922rqSoEn+8Y8pmM0Fm8mvXLjKTdujUuShsJCTo3hRHvKA3gCKnr4FbouO0CNC3AmCkhAlB6AEHUoKg4ggVx5cuG7lhD0DtJ7xOSHEd1QE7CJwIwfWivEWwpGVadOdWMYIMziM0Evt/I1lV4xzU8oE6HyNSgkpQmFJCiEqEqEhSQFT51lBU7y5rjoBEEA+REj/WpfZ6lQBJOw6mprfAHtSR2ak6iAnVAExtO0n95oA1tbALCkwkgHbBGI+O9NXAuJOFI0qu1fhVD7KEasThQ1wPX0r1PIdyT/V/4k/zx4Zr1fs9utUllpSh/EpJ9Ou3lNBFa5oAWe1V2vfAJUZUpOclRVJG2BgYqLe8c7bUSpYEYbSJSIiZAUZAGZIPlNEl8tXNsC48190ATCNK1lQ2mEyEnymN6Wrq/I7zIeC1DvlaQnMEdyPw5xOd6CbZQtJ0q2mREHxB8fntUXXCwdo8twd8VDtnTM7H5YqQgEqJkn6RQE08RPUHxmYP5RtW7/EA8ns15GCk9QR4eFDXjAk1BN1BgGPETk+Q8PWgI8QY7NOFEgiImR652I8NqgsXixITq07nSSCRiRqG01qbkRBRAkGdUjfx8a2sQntSleopJggE7T/ZBV8gf1oLy4FxJlq1a7JIaStAWEEzpGkEyZlSio5OSozTVbDBzOZHoaqe3aK22UjEFLWTsFRBIJ3woQZM1bFgmEJ3IgZO9BH4hwpu5bW08ApJ+aTHdUPBQ3BHUUr8Y4SHmkNqTqWiEuq70KU2Fe/v3SFEp1YwBM6adS0Aoq8QAfhMfnQLmG3VpdWFgJ7JSdOnOxBOrec/Cg34hxzsOHOPj3m2pHkqIT9SP2apFHfBUSZ8fHxPxqxeIXyXuBvwTIYP/AHNKCZ+SUn4iq3tfd9aCRdXS5QCSUogogwQY8d9pH50vcbbCXQqQQsDrORijXEQR2Zzt+X7/ACobxWylsqH4RI+efkDNBEtlYMT5EZKT6dQfCtblJKwrYyIjbUMj8q427sGeo3HjRMpDgMKAHvHXgiOsjGKCfbWranQ8gETlScABWhRIGR5460f5Z4mkXTlwBEISkqGJkLg9NtIB9PKlmwu5QRPuqJMee/qIzFb8MulBp/QTlU9SYAAMeAGs0FxcWQ1cEdr2a2wSAhQCgVK7qTHiJx1zQXjSmm7Z15wJcIlDIVKlIJBT+LrP4t4wTSny1zGovtKecSQmAB7onSRJG2sgkE48gKk88cUQUJQCda1lZ3I0pBCfJIk/rQKCFhIGk7SP060bsr4KklSQqNR1AgEjAHdTGogQAPjS0neJjNTWjB+PWgLcSuwWzp6RO/kTk/HauvCG1FmBtKo+Z/ecVAeuG9BClhPmfHw9aJ8qOy0OsE/KfD97UDLwi0e7y2nS0sKQrM6FGCkhY8MHMY1Hxrnznb3DzzSVuhaUFhQSAQ3K1kSUkntDKepO0CJNdGUBxaUl1xKfeKm1lJAG+24G/oDRe4sAizdB1HslIBUsgkhK0uDTAJIgk58TFA4WdogNoBCVEJEkpTJxviB8hWVvaLSUJKTKYEdcdM15QKnHuV0ocU4hOlKt42Cv0PnQPiXDy6yppWoBUQQcgiClXqCJqIxe8ZSwppu30GTq16CY0gAtyoJ3ExnJ67UI5U428+ssrKlL0lUmJhMSDJABHwoBtpzXeoV2X2pxCkHRKoIxgTrBOcQfOibPtFvkyAtKiOi2wdv7uk1N5g4I24klQGuI1eI3Hrv1pUtCpCjnQ6iC2uYnT6mNUHHyoGZn2rXIH3jLDnhAUkT1/EqcelbL57adEPWrUHaFKjxiRsd87UlG4K1SvJJM+pOcbTXZaU7ZAEx6+Z9aA9dqsnJm2cbV07N5QHyIIjzFB3EISSGwrT01kKV8SAAfkKjIfISEmYG3l/r4VyW9060G167MACSTgTnGfhURC9BOpOd/MHz8fUVHN3pdCgJjO0T69an3XE3HQD2SRFBD7cFXT/qNaKJ1HJHp19a9cKx0T8BNc1yNJIiRIj1I+GxoLC5fWRbWryh3UuJQ5AA9xYW2dsR09atxfFSWklooKjB7xkET0iqd5ZuNXD3WjntErKAT+Ns6h8SOnkaduT3W27ZBStCk4gzABOSJVkkkzjBoH15wlsnEgT/OgPHr9KLUqWYGmD1wcfqKMNPgpJnAE/CgnNNsHrNyFK7gK+6YCoHuq8U9Y8QKCnuFc0qRbv25AV2gUM9NQAIHrH0qHbO4A8aEP251OapSUqIPSD1BqVaPCEmgK8VdJS3AMDVn5VxeV90oGSkg52jEfrWzjncBnVB29d8xjapFu2lxpUGQQRH8x5UCgQdxUzh1/pI3x++orxlqZ+P7+tRV2ZGR40DWxco1KOBqgFRAyOmPKpDdmytKglRClT3pKRnp1+lJto4sHG4ztOKL2vEk4CiZ6YAA+G8+dBYrfKz9tY9qvse0bAygkhbUYVkDvQdvKfKkK8yTJz4nr8Z/KnDmX2kMv8OLXZFD2lKAIBT3SMzvEAwPPaqyf4go7CPGg7No+9GNSREidx69K2dtVzggDM97zMYAxiBHlUS1AO/XI+FEUHFAdZcQbRSClJWYyIwc5mJPmK48q3OiUSIB69fH86iWaznyrOFKKX1jVB9J36fSgeWFrSoONAFTffid8HBG5BEg/GiHJvtFtVoLbv3SnHQA3BWkJKQBCoggERp3yAJoDxHinY26liQYjzBOIyOs1C9m/JAvu1cKtIa0hEHPabg+iYmIzIyKB5vXXW3FJt+J2rLUyht1J1JCu8QciBJMCMCKyjHEPZy0+suOOOBagnVp0xISE41AnMTkmsoF7iHNylPqt2u+7ACUwYLskESY9wd4kDImJg0nDhLtq/2qZ1NKKlBQAKgffxJCgqTsadOLcHYfe+1NSp1spLjYUUFYByQU94KiYI8RRvinBhf2yUhUJJBUrQAuB0OSCSQAYAnyoE274glffTJbVkehEj6GPUGgfFbJtxB0kAg90LUNc7mADIHntTRZ8sFhbrC0OdmpUtOYMYAjGAMbD86i3dj2Syh1B0+HiPFJ/Sgr0WqtUK97G34vE/Af5V3ZIBOPHfEjw8ZNNPMXK5KApv3VRoWBGkg/4T0IoGpxbjhDw++SEgiImMAjGZEZ60EJxsKQZEk4nPhHTwx8qFaoA+VHASEwQfkc/HpmgLu5JBiT+cUHrKNSifAeM1KZ2I8znyqNbriYST8a37NcA6xnO386D1/FRAdwetdVlY3hQ8q56oj9x5UDhyfpdtls+662StB6wc/Q4PkT40S5N4ybd5TbjalE5Tpj1gg9P7vpilnk5P8ASSoGCBHzwf0po5s4adKX0jKSdsE/Hod6C1eGoS41ISUZ2gD5R3QfX61wSrt2XEFJlQUg7AZSRPmMCgfInFi4zAdUfBKoI22lWTtFMFs3oWQepMfDOPD3umPTagpHnl0i5IOCUz8Pwj86XrZ2BHWcelFuegsX7wc3QrSP7m6T8QaDKbkagdqBksMpI0zI8evz+u1b2aiFKT0Ow6x8Ki8DeII+vgR6GpKmtL6kjIB6eGD+sUAAJ7y8dfGPnFduxP8AOualhK1gkA6lb+pqQ0qcDw9aCMi3gk7zj5/6U28Nc/8ATb9EAlAaX0J97vQekAUsOrhOfECu9nzAplDqEQe0ASoHMggz+ZoAt7cSa0tWNRztWrbGqprBiKD1TI3T0O1SEpG/j0rQ25mQflXVlB8KCbYMyfKuDmpDyilM9JiinDZ6UxW/Ilwu2RcNhLqVjXCT3hvMiMkeAnyoEfiz5ISkq1KPeVvA8vCf5Va3setC3aqURGtUpMbpzBnqPD41WvGOHdmtcqB0K0zsD4kSAd56etXPyNZBu2ZSZwhO4MeOMY32+VA2BdZXlZQKNvaFKtRCe0TuZAk7g5j9mvLrjC2lFSdB1H3EqHvRvkjSMGc+FJV1z9oHcb7vTYfltQd72iKzKUnwzt/nQWfdcztOICXAAuJKSJIPiIMH4eVAL3jiA0S+EuNz92pIIM+mru+ET61XN3zIXSFH0AScz5fGoj/ECrB1aiZP7xOaB6sObmmFaUlehQyDCQCfVRxudqh8c4izdw6BpdtylYIO7ZUAoT1gd4f5mktTwBB0gx0UYB/0rS44mAgpHmPWd6BsvGJQgDV3tJCRkH+I46AE/GlW7I0iB+JRVIxp1DSkecTPwrdXM6g2EoTBAIBJ2BzA6n40ORerQZwYkp1DUAT+IA4nwmaCTflKXFBCChIIKU5OkEAxkyd/rXVhIUgSCVDYiIAzM9SdgPjQ9p4rWStUkySTuTRMGE4oOFwcUMWrrRG4wKGrOTQFeWuLBh7tNOsAZEwYncdCfWnS95pZeYGhROZ0qTB6+Jg/CarJJim63tZgYyNv08qAtyHxgIugxBh0jRC9ML8D3gnSfPb6VabnBSy+m4delvswiFHCVlWcncLMDpnYAYqiLltIV3itISZKkAFQPSASBvHWasF72iJdsn19u7qDelKQiCFEEIUohMZKQSZjvx0oAXths0i6beTs8jJGxKDEg+ih8qSW4OYry/4u68QXXFuaZjUZiYmPWB8qy2OKCxvZzw20cYK32lOuAqn7w6dIJMaQR0BOd6VucYtr+4bY+7bQrupEEAFIURnzJ9NqFW4UCSlSkk4MEiQcGY39K04g2dRyT7skyZ9Sc0EhpWvvLyo74+tSk8PbUMHTAJxgj5VFthAqah6EK3yk/wAqAE4s4yT1ya4qM1KvUZ8K5utxp9Y/Kgn27QCK4gSoDaDU1RxkVytGZJPh+tBsm3iSMT4SK8bKpiZx1FdlrGc+tcWj3/hQT7G8UlQGIPlVh8C9pLVvbJbUXFOI16kJQQN5HeMCDvg9arVxMj0zTbwF0PthoAdovuYGc9flPyoE65eUtSluZWpRUo595Rk79JNSbPiz7Jlp5xHkFGP+0936Uwc+8uC1fb7OdLjeoA/xJOk9fMfOlckbTQNFv7SOIBIHbnA6pR/9aylgGvaAO9d46z/eO1cBcdYrm4qa0oJX20jb6VzVcKJkk1yArKD1ThNYk1rW0eFBtuaZ+L2bTADJSe1QgFRK5BmIEHb0jFc+TuAKduEFaSEIOtUggQnO/rFacVt1LcU89guklCSRq0iY7syMQKAKsAKBEb5jaiRB+FQlohQmAfDwHhXTUpzbAPWgx1RMeBOPQVFRJJ9alpQTkDEQPQVFbGTEj0oOa0QofCm55/skAiApwEJA6DAmf3NLXYlSkgHJIANMlpa6lF52A20IA8fIfHJoODrBCAkjvKkmudnelhKyUJcbIKVtq90z3ZkZSsSdKhsa3cdWole8yBiP9N658Sb02y4yCUdeszQLSqk26sVGVvUtlGKAjbCK1uUyT8K9ZMb15cL73qRQdkoHpW6j3TWqWCpJjcZih67khJoOj7WoJPmT8K0udIKQd94qRwm3K1AAExsKPr5VSWVOqnXoUoTgCBI6fvO0UC/J+HSpKnUlLQG4CwrzOowZ9CN65ITrQIECPr1re7bSGbcjcl7Vg578J8jjwoNH1gCc7U08U5MNtwxFyv8ArVONKAgd1C0xoJ3O8nYbeFKlwyA2o+R6+VW17XXosLdCThbqf+1LaiPrpPwoK606gIxTn7JuGE3i1/hbbMyPxLMCPAwD8DSZwxJInSggZ70g/Mdatz2YtfcuuR7y0p6fhTPQdNVAte2r/wDJtROOyc/801XhRKkoElSylIHiSQB9SKsD23Nf0i0PQtuD5LSf1pc5NtAeIWgM5ckgmR3UqWPqkUDfw32To7JPbKPaR3tORPgNp+VZTbxTmtlh1TaveTE5PUA/rWUHzGqK8rdTVeBqg8Sa1NblFdGraSJIA6k/vNBwijnL/DXZDohptEEvODuDeIkd5W8AbnworZXdjatpWhH2p8/8QQlBH9giM4MnUd6h8Z5rfuSrWQEqABSBjBkfptGAKCbxPntR1IZSkJKVIUpfeUsGAonYDbAA6+dLZvJyRJJ3BIkefj6+VcVN1gaoMRK1gQBJ2GBRo2492QmevShnDWfvkT404/ZQEg6E5/F75HnBoAClBKTttQhhmRRvjjTeoBEydzECPSorrISkQMx9aCXylw/tbpKQY0pKpPTp+pph45YF53sW4DLW6ogA9ZM5rj7PreA8uQFKIQCegiSfrR94rSjS2EoSSSpxQEnphMQSfGgCW3D1LMAaABAnHkDQbnBYQlLYxnvCZ2z+ZpqdQUIUQnUNPeJV3pMmfXIP0pG4/qK58B+f60AXTmant7VzFt+dEG7Y6dqDxIxtXBOXPL/Sp7TBIA+dcre175+lBP4asnX5p6b0vlglzQMSfSP2KZ+F2RC/UdJ/flQriDCErcW2omCQCY22/PrQS+G9xLhRgKOlPiEgbz4T+dNC7YC0fAdCyWlRgCISRgg+viKBWSwy0lPZlKyBGqO9BkkQcDb40UCFFtZDYEpUM/lOxmesUC2yggRGFCQfPrXG6J0NiPdK8+Mq1fSYos213SknYYx9TUEtydtQB2Ox2kYyAYgxQaXDMtGZ2IPy3qxvaqn+h2U7hYB9eyP6igXF+BJAaUwy42h1IKULdQ5IxlEd6OkGfhTP7SB2zDKUxIe8fBCx12/0oEXgzGPL9Kufka0Ddk0OqtSj8SY+gFVjY8IUlCZ098T3VAkZ91QnunpsfWrW5VaKbRkHfRPzJV+tAme2m3kWqv7Tg+iT+lKnJtsTxK1I6KUo+Q7Nc/XFWL7SrNC02naJUpJf0whULlSFQUzgqkDBwetK3KlgWeImUrhDa47QJCslIGrSpSdW43oEn2qXP/q1zvu34/8ADR4KFZXvtFsFucSuVpiCoAfBKR4eVZQLyhXiU5rKyg0ipd0gYwNhWVlBwArpFZWUGBNYBmsrKDraJ+8HqabGxlHwrKygX7offK9f1Nb3wrKygYOUR92r+9+lMl1/XJHTSMfGsrKBe5pP3p9Ef+NL/GB3j/dFeVlBGWnHxP5Cpw2HrWVlBuzsa5Wnv/KvKygMWpwf7qqDlP3LI8Tnz92srKBkvkjsmv8AmAfDSsx6UT40kBBgfvNeVlAKbbH2cGBOlWflQjh6R2ifWvaygbA6W7pSUEoSWkEpSYBJbkkgYJJ3oZcOEqQCSRP6VlZQNy7dP2HVpGpKlAGBIGobHpTrwg/0dr/lo/KvKygE89IBSyCJH3pg7SGlEY8jQJ3FpbqGFLkqV1UYTkncn1rKygTeLCXlk5zWVlZ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7" name="AutoShape 4" descr="data:image/jpeg;base64,/9j/4AAQSkZJRgABAQAAAQABAAD/2wCEAAkGBhQSERUUExQWFRUWGRoZGBgYGRwaHhwYHx0fGx0dHx8aGyYgHBojHxwcHy8iIycpLCwtGh4xNTAqNSYrLCkBCQoKBQUFDQUFDSkYEhgpKSkpKSkpKSkpKSkpKSkpKSkpKSkpKSkpKSkpKSkpKSkpKSkpKSkpKSkpKSkpKSkpKf/AABEIAMIBAwMBIgACEQEDEQH/xAAcAAACAgMBAQAAAAAAAAAAAAAFBgQHAAIDAQj/xABGEAABAwMCAwUFBgIHBwQDAAABAgMRAAQhEjEFBkETIlFhcQcygZGhFCNCscHwUtEkM2JyouHxFRZTc4KSsiVDs9I0RIP/xAAUAQEAAAAAAAAAAAAAAAAAAAAA/8QAFBEBAAAAAAAAAAAAAAAAAAAAAP/aAAwDAQACEQMRAD8AWDx15ZCluKWYAGo6oA2GanI5wVpU28gPIUIUlSjBH91UiflUFvhCXNJtry3cx7qyWFnH8Lgif+qot7y9dNjU5buAfxJAcHhMtlQj40E9PFLcGWXbq0UTPccKkTv7pJEeVGLTmS/0dx+1vkYlDgCFH1k6ar0rSSQTkbjz9OlYn6xQPbnH7dLyV3VtdWRCYPZgLZk7KGCAR/YTnrTBb2FnegFp23uSehlDkRj3pXMRju/Cqts+NPNmEOrA8CdX5zNEFceQqQ9btqJjvpBbWPimR9KCxk8rqtkyy9dWp/h16mx4SFFTY+Ks1yvbu80zc21pxBvEKIDS/GQpUoJGPdNKXDua+zjsb25Z3+7dT2yM+edIFFG+aLo5LVtdCcrYWWlkeehWT6pighXfD+ELJ7Vq84esz74UtvUesjV3R6pqA/7MXHGwbN5i7EZ0OBKj6JOAY6FVMDfNltKkudsxOSl5sKHzaUkkbxqBrew5QYvFFbJQ3Bw6wogjIOQlKNJOcAKnBkUFc8U4U+yo9u0to7HWgpGMCDGk/Ami3K3DEqYvHCnV2bSFJkAwQsZE7GKeuYOCX9qwtxm/XctoA1tOoSVATuVZJA8DG3Wkux48q2auG1syp9AAMFA9/UTttG0A7bxQRbDnq9tvu0vFbQEdk8O1T8lZ+tH+A892AdYdfsww4wpakm2wiVp0qJa8IiY8vOgrPKrF0ttFreoK1N6lIuE9iErwNAX+MkkxCdhk5ozwfkRxN3ZWd2gFP9KUrQoKGkpSQZGR3o+PlQcuYuAp4m+t/h9yy+VZLCiWnRkkwHAArfxG1Kl5YO2/3N4y4ymTpUtJBbV1KTstB3KQTO4g768wWf2e5eQ0FpQhSkBQJkiYyoeJHxiu/DufL5lIQHy431beAdQR4ELBMehoB1+wW5SqIIJSRlKk/wAST1Sf8t6m8ea/pLgPQN//ABIoq7zFY3DfZXNoq36hy1VKUr6qDK9geoSrM+IBry65UXckuWdyzdzBKQrsncAJy054ADZRoFhy3nNadlpNS7u1cYVoebW0v+FaSkn0nf4VyKgaDYR1qTbJZGXFE+CUpUcx4gVHQ2cBWxyPXbB+H+lY7bKQoT5ZH7/P6UFlXHNL3D7S3Wy4qHQhSEEhSdBSoyUqGxMTBEfGmLl32ysuQm8QWF7a0grQfMwNSPjI86QudiCzw1AH/wCs39QB+8etLHE0Bp91oEkIcWkT4JJH5Cg+pLe/buGwptaXGzsptUj5pODXR601R+MeeFD0PX418u8J5idtl62HVtKHVJwfIjZQ9Qaszlv23uIITetpWI/rWsK+KDg+oUPSgtK0s9KsKUROQrcfzHpXN9yCQfE7zXnA+ZbW9Rqt3UrjcbKT4SkwRW1yg6tJOsGSkHChG8KH5Gg1F0rzMmpbPEYEeHn+tQG2IB06if4VYV8JwfhXpV5QfOgKsXpUa3NzUKyXv5Ctu2k/v9mgJJcxWVGbON/pWUHyUlvYHY53qXb3C2R9y4tr/lrUjPidJE/Go6x3gPKfhWrjh2nagLr5tfUPvg1cCMB9lC4/6gEr+OqtDxWzXJXaLZJjNu6foh4KAHkDQhKJ866pZET60BFNparP3d3oJHuvsqTnzcbKkgecRXT/AHXuFCWgi4Hiw6259JCv8NASkDFa9kCZwT50Ha8bU2dLiVNnwcSUH5KANa6o6+lTLfmS7bGlL7un+FStaf8Atc1D6V7/ALwpV/XWlsvxKEqYV/3NKA/w0HNPFnUpjtlEdQrvj0+8B+lXr7POFhuzaMJBcAWvSABqVB2HgMVRVy/aKSqEXDJ0mAlSHUzmPfCFR8TX0RwNxItminCezRHppFBMVwxpLT4SlI7bWpfmpSYJIM9BFVX7LOUTdNfarlRW2e420cNnTupSRAIB7sbYJM1YXMXEw01p/wDcfPYtDxWpJifBIAJJ8vOu/LfDU2dq1a6kqUy2gKg5zJ1QcgEhUelBWvtG5RZ+x/a2rUWxQ5pW37oUgr7ML0juhRVCtvdImlzkNtQurMsq0OD7SZUAUjuncSJBkemPCrP9qzo/2VcRGS0AP/6o/l9KpPhL4Q4FKQFp7NYgQDkKTOMiJnPT1oG7hjxDFyt5hm6t1kKfbDjjTyFF7ASodwhKu9E7K3ih73L/AAt0w3dP2Titm7tvUj4OIxHmTQrg3MZtmbkJVpdUWghKkhaFJk9pqSrUnYJ3yfHEV3TzaFJSOwQzC0lSrfuhSZyOxXqaKo/ERj0oO957M7wI7RkN3be+q3cDmP7uD8BNKrzZSopWkpUD7qhCh8DkU/s8Q4ctwKQRauZSCNdqodffZ1tHbrpFEb++uVIOpSb1mcC5bRcAiAcPW+oj1UBsKBMsuebttGhTguGtuyuUh5EeHe7w+Brui+4c+fvWXbJZnv257VufNtfeSJ6JNd7jhdq5Kl27tsnbXbrFw2D5pPeSPIbUEvuFNpGpm6ZeExELbX59xaf1oGC85KceSn7E6zeBKe8EKCHNz/7a4PyJ6igbrrjJLL7JC8iHNSFAxE53IPXM5BkbR71XcanBAwZj8Stj446eFFbDnm7bR2alpuGv+FcpDyfQau8J8jQE+claXeHoEkfZ7cZ89I+Z9aXuYDN5cmIAed/+RX501cR5htbnsxeWztm62EFt1rvpCEiUy2uFaMDaemaGXHKrlytTlq+xeFalLUlKg05qUoky07B3MYJoFRQmTPmaxtRSRvMgeOfCnRjlBFk4hziN0i2WIUlhtPbOz+EqSAUhOMgyCAROa63HOaG1E8Pt2LdRBCnktd8nr2YXPZpwDETnyyGnCuWLkJS8+pHD2sQ46oocM57iEkKUo/CrL4JzykqcUkuPs27aPvHE6FlRkE/2gYESAodape2Krp4lbi1PrmFLOokwSBKjMYOBTE28E8HWpuEkqtZIwSrck+O/x9KC9uEcyW14nuHP8KxpUD4Z6+lS3bXIT7wzhW49Fb/OvmpPEnEjSVr1qjV3jgDITExOOnkKd+VvaNdNEB9YcSBgKBKhtAkCQPPNBb7NsESBMkRB3/zrUN522qPwnmZm4QkmUFQwlf8APaiwbn54/wBaDmmsrqGB51lB8l3CoVsrw26eorimCDBE+tRip/UQdQPUKG/0yK1+0uAjUnbyoCHZEJB9JrFyExXBFyDHdjxj/Kp1nZqfXobPePicAdST0FALXM1K4bw5x9RS3EjJ1SABsNgYHmcDqRTGvgVsyn70rfX/AGT2aevgdR9ZFQl3+mQylLST0TM7RkmVHHn86CKrlK6yey23yCQfOKGXfDnUK0rbWDExGr6pkUVbfWo5UpU+Kj/OnDg1m01ahxxvWpx0oaSlRQIQElSlqTk++AAIoK4Tw11SZDLpA3IbWR/41Z/Aee3W7BDRs7lZSCh1Y7pCNJhaAUnEASVCB8aa+XeFsrZbJbSpSk6o1r7T+vKMgKEtpTufI711PGk9ldOghTSHEtgIbmRqJUkh4jUSmBqyM4BzQLvHON3LrtspNtcdimSnSkq1rCkQTCQpI06hKgBviINOVvxIOaldmtKwkatSIJAkhPnEkgSYnzqFw3iQU0VqCUvwp1DepRKWFEAFX8RA7wB2FFLFtK0QoJVO8pGfmKCveeOYWnrcNd1xJHauISsJWNwhSTstIXE/xJ7wqNZcsstcNTcsNK7dTakuq1mEoUkySlXQkAYA36gGnbm7kq0uUKddZUXEIMKZVpWQMgAe4ogTGoHwqFwvlhZt+xQblCFIWiXkMyUKAgEBSTCYwQAcmZoKSd4Mp1RKHGVGT3O0SleTPurid+hNQ7rhLzU621pA3OkkfMY+tMnGvZtetuqAt3FiSUkJR3h00hLipMfh38qXw4/bL06nWFjdPebPxSY8PCgjhyeuK7294UZTKFfxNqKFfMVLc464qe1Q0/077YB+C29Cp+NeF22V7zLrXj2bgWPWHUz/AI6CR/vG6od5xKydi6gFQ9FphX1riLlKlanATHQQr8yMVydsW9230q8loU2fzUD860LJBMgbfhzO2xmKDta3am50KWjUlSFQUmUmJGRgfWir3G23Wzrs7QOAdxxoqYIIG6kpkL9MTQQuqSMHB2MD9Qdq8U+Ygj1gAdPSguAcGt7ttC3rQreRASgulKCEtoASopBWpOZOlJzuRNV5zLw24ddXpsmkJZVpP2RkwkxIClRrKgCD08YqfzheoQLdKFqlslSmSudBKUaSDGyhPeyQcbSKsL2O3CFMXCxrUFPAq1OF1ST2aQZOlJxGME7b9AqWy54u20dktYuGhgs3KA6n073fTtsCKkI4pw91UqZdsl57zJ7dnI6tLIUkDwSqrs5w4LYLt37l5hp0oaUpR0jtIGcTCp8jGetUo9yzbOpLltdoSCqAm5SthKcE6e0VrQpXlqGJoJHCeTlOvtLtn2LtIVJ7NfZu6QN1NOQoGf4Z6VIubhbXBlC4aU279pbRC0FBVpbCgVAiSQARqxOkTQtn2d36fvAwF6SIAUlevzQUmFDyCp8qLX3FL61sWHHrlu9t3V6VMPp7XQsCSlSnBrStO0AiCKBRbuwd8GfmI/Oi3DeKQpPeyOpOPjOw6GtU3XDLg99p6xWdlNHt2gd5KFw4PRKj0qWjklxwFVm+zfDTkNKCXQDtLSyFfn4UFn8I46nS2k6VOKSClsrSnuyUgiJKgYnAp8HEwgpTMEp1R5bV83cLeLDzDVy2tJQtvurCkrS52pgp1RgDSCkYxT7zZzE8zcs6DuwiT4SpeYkRsPlBoLkTf42rKSeFcxOrZQotnI6R/OsoKGTeKUs94qnxE4MeIr15eoEQDHn5+vrTLwxstvQRpOgCPESD+8115mALQ7kmTkEfrQKNi0kbnSMDp896NWlwlnWlsAiYJWe8Y2nSIwIwKF2yNRiNs/rUp06TgfP67UHS94gViCEj0KjXJm5QQEqRnPfSo5xIkEwAMbZqMSVHy3rxDHnQdG99/wDX+dPXKIeLaspU3qB7NbaXE6hPehQICoO46HNIjbKiYiSfDNM/CeDrdUB2zwjTqCHVp0g9dIOBjf50FkWrzriYU6WwgT2jSUBZGsQmSPdC1ExtjatbvlJ1xTRdeW6g3Cw6FGB2SAsJV5EpQUz/AG+lTOG8F1JbVrclSgDkGEhQCSuYUSSncdamXiyphZ1qc1ONoICwghKlpaWJQCDGucbzGN6ASnl5hHbgDZSw2pRKyUdglQ7yjsCrc7wBTBbutGQzEIUptQAIhSYnp1EZGD50E4fYIKQ4ErUEqdToLilqLaCGkqAVEgHcSN4zFE7GwZtnnAEQFuIKT6okid9MgiOlBpx+9LTWsGIgT1Bn+UjFDOCcbWp+FSUH3Tg4z4TERGc+tGOYLEONOI6ZI9QZB+dV5wu8VbPpcJ1NqBS4PA9PQg9fhmgta4SlQKVJBB3ByCKDrZZWPs1wlLyUpCkdsAsqRMCSuSVJIAJOTKTMk0F5m5x7OzcNv3nSEpRA1EFRAmOpSDMeVLHJ3IZuUG5uLh1talbLQlRUAdyXZMEzG2KCbzH7NrBalraC2VIBKm2VJg4xCVghJxsIGaSeVvZ49fWxfbcYbGpQShyZUEmDJA7onExVgXt6OHLKHgpXaK7jiEplaUhPvFSpkEx8MUH5V5haFyW0htKCtRBcCQpaVJEozOo6vAn0oEi35PeccuGNOi5twklslOlQO4CpgLghQzBE7V2Y5GuwSChKZEf1iD1HgTVlDmJF46ppLZS1qHeHdUVJJAI6hMYjJgmlvnbli8tj2rbqlsKIAlRCkqP4SOqT0P0oAdnyDdaspb0filZGPEQgjUPGt3/Zs5iH2zPTSpOknzzMeUUuf7ZeVADizMADUepgfWKf2vZO4rK709MBo/q7QQePclKuHi4LllAMCFTOMTOqmv2c2rPCg+ly4YcU6UGQQiAkHckmRnbpnxpM5p9nybVCCi4cdUpREFKU4CSSQZ8dO/iaAcBZtQf6ei7Go93swlAgQZOsaiZ1bDGKC8uaON2V3auMrumWw4nTr1pUoBUTGRuMeHrSe17LbBaAFcUdUgQAlK2wkfCCOv1qLw7lLhN2hz7J9sW4lCiASRKtJgalJDYVMYUY+E1EYtrW2aSkqU888oIV2hWhDBIIAISQVqCgEqBUIkEwKAxaclcIs1ak8TebUcEouEtkx0+7SDHrRFN7wQPdt9tUpevWZeUoKXo7MlSVCDqT3c7zSHwfh1sp/wDpZ+zpZWQptxae+ke8FScEmAAkx0zvXHifJK3mS5bJZMuOq7q091skFCe6VBMZwSIA3oHN6x5cdUHCgIK/woU6iOmUII0TvsBgmpJsuXLVKnEJYWpIKglTqlKJAJASHFYOI9ap48u3KIKmnCjqUAOD5tk0ycC4C9ctLgrCWUlakBQ1FJBykHBnSRvuDiguFfMVi8r7KUIWRq0ocTrSFpSVjKv7sgDbG1IvEC0+ts3La7d5CUJH2ZetsIyQFJcAgZkpBzImaXOH2w0pdCHBmQ4UKRnbCkrIJIx4mrF4WtstIQ4pEyTKwVxsMKBBHxmg72Fm2ltIS+IjHvI/w9mY+Zr2uzfCdYCgtAB2Gsf/AErKCsbFw6iRmREkEgDoPCPzrXjz0tnSFDUraTAgbwcjfxqVzLxK1OlSQmR2Y1MN9nKo1AQY/hMmKEXvE2Hkp7RbiDAju6pSZySBtg+tBxs06UFXVQCQNsySfpBnzrgskAfyo2nk/W12jTzmnBTKQJJ6kKggYnx2xUS9ZsW8Lc4hqjcJYUJ6xJSfpQDEJgE/OpFoAcDxoYFtKbdULlaVJI7JpTUlxPiVIJSg+tc7S6dBBBE+gP6UDjZ2J1COprOAWNwi7SsFMpWVqUU94yNJSVDJSRGNsUMsObloGlxqREEoiT8D896mWfEri6f0WoUondICcDA1KJwIoLa4ZclzSgurbOoRBxHUDBhQJETQ3iXEbK1WO0uXApIT3Ewo6VfeKACEymSBknePCgNm9xCyQ6/csAttiAoqSdK9kqSEElSJMGdsGkKyUIgIU4oZMJKsbkkJHXxPU+dBaNjzxaNtEpU+qFLKWwpSTEjfvAZlRmagW3tLQ5oSu0iFCNDhJ96SQkgGdMg+Z+Nbcrco21w0pxwLSIgEwhI/tA7z0zjO1EuAcsWrFwXmVKdj+rXrCkgHoCPfjbMmgc7W4Q+hLgKglYCkyIMEH3vMEGqd59v1N3LrCJTsSZG56jJj3euRJpj9pXNV9baFsAJYV3SpaAuVgyD/AGQYxJznaqw4lxp28uFOuFCVrjVpBSnAA2JMGPOg6NdoNnFgzIhSsHG2cHrirC5W5pd+7tr5oK7ZKl261oHfjvRnBHgcZgHcT7yry/bhpIgOOKAUoqBOlOfEbYJjqYotz5ZlVq20i1euDqlCmo+7MEHczkGNoO1ArcT0XVytIOnRAAnu6zHaFKZ7upQ2neiXJ/B0atSkJWptaSkyIBJhMY96ZBOMRg7Ut8x8LVw9LClnvvIkjTp0kadSSBIlMgSPGmDlfhyXbR19twl+HFBEY1gHTqCciSAQoRQQOHPtWl++psklKylCZCgg6u9pUudWMT0kiRsCN/zR9pSph/WWyEDOmSsL1SdKEgGAB4fGaq3hfE1pgiTI+J9T+vnVgcm8vuvXilXjZWwWj3HMpAJBBM4x4/KKBJ4dwhQf+8IhpYJKThSkwRmPdOM+FWV/vshr+tcQk4MEj1x41UvMTMXLqW1FSAtSQQSZ0qICpO+AO913pq5f9miblLa1unJ+83OxMpGZTgJEq3mRgigmc5cWtuINp0PDWyFKCTKgoGJBAEg4ABg77V5zjxTXw21IDyFNEDvJMQUmTkRIIEHzp6X7OLVZRrQlsNSG9ITBkgkkEaZkCB6zvS9xziK+HcQ0o+8bU0guNkd1SZUAdOYVgjHhMZIIcOTrly7tXGkrWprSpKUulITsCrUWwNQn6YoRw7gdxcFZLaHE6jqShSNRVt3RrwmJzkx0M0S50uW7kWgshDNypSHG29KR2g0qCSkDSCdRJMQoQZ2Jan+Q3FWiAXtDjZSoIQIbTE6pJ7ylwT3pjAx1oK/Y4A3cvBDSXC4YBSWyTIEEqWpzf1rre8iPW9ylDKXEPEShbLhOrqfwjbIqxXvswuQTrTcpKVSlRb1IHd7xB72rcgiDHlTcpaVKHulW/SQB9dxQUceEXSwhy4b0K1DU+2A2tSRMhYSqFLkDJAPmabuBMrYB7JDzhU2lvKkpMBSiFElOFkqPWDg02cW4e2hptJaQ4lBA7+SJMlR8ZJkjrQTibqFgBYlpHvJTIGmCIATkDOwFAat+XP6P2cIAnUUlIUNX8/PJ+FCWylpwo0JbUmN9MK9J8vhTNwtDRQh1KW0nswAWydOhOwBKUykeYxmqu5veN/ezYv2y0pbSCFqbUFKk7agSN4xvQWAGGlZLCpO+lUD4CsquGuF8TQNKmkkjHdK4+HeH5VlAe9o/LVuwhCLdgredcB0e8IAVGFYCZUMeA6RSrf8AK6AErIJchJUEwoFQGwEZ2zGPnUDh3Ob7R0OS8jbvE60iOi9yInBnffpTyxzM2tPaW3ZuJAALZUhKioA7pWpJSMifGKBKf4jcobSFuOCZhADcAziIRjEDBodc8KdIJUhJBwCpUHHRIkZ+HWirlrcOOF5xlRIV7iSk79RCj1+g864li4QAXW1hZxlKhHirqBgkCaDixwRpRKewCik5KAYnr3grIx45zitPsQanQ1K86QpK1DzwFz+xU5m+WmW0IKQYgkQqOpV65PxozZtBpsqMSoSSYwPHynNAE/2cE91TUBQH4V9RkT2mB1IqXyo23YXLLnaFQeQsK0jUUGRAKcEbeJneh17za4VHsvdzlQ1E/PYelD7S4W66ohel7dBMR6dBnpHWguDmU/0N9Tl0SlxpWhOgBHdSScBOrvdQVdB4mq+5Ftg0hx1xoupELPiI7yVQcK0nvFPWMeFQ08WurlBbeEGYLhJyBgJCcD1kn4Ud4Dx8Wx+z3EBKxCV9Iz8x4g5FA7WPEmnWTqDSmYmCB12wBvJjbNL/ADPzD2DjZ7NSGnEBLaSAAhQxA0dCIInO+MRSNd3v2a5cDZUkJV7qgFJgjBE4M9DUy15icUpMEkJIKRvBB3EzEdI2xQOrvBjxJhJFwtCUyNBBUCr+JQKoUR0gdaj8sezUIHa60LChgRtuCT0k/MedNvLXElXDOpxJBBIkxmOuKNtNpAgQPSKBF45xMWBbUUnSAUEDEg+PiMbUQ4fzR24KmVI16QUtLXoBBOFKISo+MAeYMVntH4E3c2ilEfeN5QQrTkkAgg4UOoTvMQaq7ht47bDUtICmx3SU5TqlKdQMaSTMSPrFAc9pTdu2pgqUp11LpcdRqUpCkKA1aJUQjSUpATjBO+a78u8w2jbi2knQ2oghyVNKHcGqdAkDBwNz61M5D5XdunReXbbZbCChpBT7841wTgBMpn8WqYEAkdc8uWAvHUpXCQdACshKusEeBxJ8PiQy29nCUXCbi2Uk2xKVsmdYCYGFaoMzMTMY8KcrXmNhCFd9IKQdYxk7lR238/ITQTgt8bK4+zqVrYeyDuPAK8s91UD8ST0NVzzjxRaL66aacWGyrsyMCUACUEdQFT+zQC+LcQU++bgtpRrM9mPd3BiTnPn40z2PO32d1C0kfZ3YCkpguNqSNJ1J6xHx+QoPZXaFI7NwApiJj84oQt5SXFAJStQBHe/EncbR3x40Fi8O5xtXe2LnZKCHEqZU6CCvY5lKtJkSJx0kUHcukv37vZoKWRjqc9VDyJJwPCeppW4NfuNuKcaUppC1aVpSqTpgqxgzAk5HlRfg9o+48G2g4pRzBEGB1OpOI8TQFrywQy4h0lSU6wCpCtKhqIGoEeBiR+u73wfjrKOxWFvKdcCUFDjxUBEJK9AWpI1HIJzkSBSzxTkS5TbLLjyNWnDYgyRkDWQJJ2AjJIzUDgPA3oS46dKU7KVDaU6u7qMRMTgHrFARvuLJbvC840hkoQUkLcUgphRUAAEqKlSoxpGdU7RW7ntFcShQtUrKnlLWHlpMhMkBKQVKlSQInZJ6E0D574qLm/cKTLbcNIPjpHePiQV6vgBGK5cLhIToGRMmZEkzidsdBg0DdwnmV63QQ+39obdyoBUOBRyfeOlUjpKSM5M4kJfbdk2vaKSUyQ4Eo8cDUoLKhBHuxJGTStxK7JQPLf1g/qQK04Q5922rqSoEn+8Y8pmM0Fm8mvXLjKTdujUuShsJCTo3hRHvKA3gCKnr4FbouO0CNC3AmCkhAlB6AEHUoKg4ggVx5cuG7lhD0DtJ7xOSHEd1QE7CJwIwfWivEWwpGVadOdWMYIMziM0Evt/I1lV4xzU8oE6HyNSgkpQmFJCiEqEqEhSQFT51lBU7y5rjoBEEA+REj/WpfZ6lQBJOw6mprfAHtSR2ak6iAnVAExtO0n95oA1tbALCkwkgHbBGI+O9NXAuJOFI0qu1fhVD7KEasThQ1wPX0r1PIdyT/V/4k/zx4Zr1fs9utUllpSh/EpJ9Ou3lNBFa5oAWe1V2vfAJUZUpOclRVJG2BgYqLe8c7bUSpYEYbSJSIiZAUZAGZIPlNEl8tXNsC48190ATCNK1lQ2mEyEnymN6Wrq/I7zIeC1DvlaQnMEdyPw5xOd6CbZQtJ0q2mREHxB8fntUXXCwdo8twd8VDtnTM7H5YqQgEqJkn6RQE08RPUHxmYP5RtW7/EA8ns15GCk9QR4eFDXjAk1BN1BgGPETk+Q8PWgI8QY7NOFEgiImR652I8NqgsXixITq07nSSCRiRqG01qbkRBRAkGdUjfx8a2sQntSleopJggE7T/ZBV8gf1oLy4FxJlq1a7JIaStAWEEzpGkEyZlSio5OSozTVbDBzOZHoaqe3aK22UjEFLWTsFRBIJ3woQZM1bFgmEJ3IgZO9BH4hwpu5bW08ApJ+aTHdUPBQ3BHUUr8Y4SHmkNqTqWiEuq70KU2Fe/v3SFEp1YwBM6adS0Aoq8QAfhMfnQLmG3VpdWFgJ7JSdOnOxBOrec/Cg34hxzsOHOPj3m2pHkqIT9SP2apFHfBUSZ8fHxPxqxeIXyXuBvwTIYP/AHNKCZ+SUn4iq3tfd9aCRdXS5QCSUogogwQY8d9pH50vcbbCXQqQQsDrORijXEQR2Zzt+X7/ACobxWylsqH4RI+efkDNBEtlYMT5EZKT6dQfCtblJKwrYyIjbUMj8q427sGeo3HjRMpDgMKAHvHXgiOsjGKCfbWranQ8gETlScABWhRIGR5460f5Z4mkXTlwBEISkqGJkLg9NtIB9PKlmwu5QRPuqJMee/qIzFb8MulBp/QTlU9SYAAMeAGs0FxcWQ1cEdr2a2wSAhQCgVK7qTHiJx1zQXjSmm7Z15wJcIlDIVKlIJBT+LrP4t4wTSny1zGovtKecSQmAB7onSRJG2sgkE48gKk88cUQUJQCda1lZ3I0pBCfJIk/rQKCFhIGk7SP060bsr4KklSQqNR1AgEjAHdTGogQAPjS0neJjNTWjB+PWgLcSuwWzp6RO/kTk/HauvCG1FmBtKo+Z/ecVAeuG9BClhPmfHw9aJ8qOy0OsE/KfD97UDLwi0e7y2nS0sKQrM6FGCkhY8MHMY1Hxrnznb3DzzSVuhaUFhQSAQ3K1kSUkntDKepO0CJNdGUBxaUl1xKfeKm1lJAG+24G/oDRe4sAizdB1HslIBUsgkhK0uDTAJIgk58TFA4WdogNoBCVEJEkpTJxviB8hWVvaLSUJKTKYEdcdM15QKnHuV0ocU4hOlKt42Cv0PnQPiXDy6yppWoBUQQcgiClXqCJqIxe8ZSwppu30GTq16CY0gAtyoJ3ExnJ67UI5U428+ssrKlL0lUmJhMSDJABHwoBtpzXeoV2X2pxCkHRKoIxgTrBOcQfOibPtFvkyAtKiOi2wdv7uk1N5g4I24klQGuI1eI3Hrv1pUtCpCjnQ6iC2uYnT6mNUHHyoGZn2rXIH3jLDnhAUkT1/EqcelbL57adEPWrUHaFKjxiRsd87UlG4K1SvJJM+pOcbTXZaU7ZAEx6+Z9aA9dqsnJm2cbV07N5QHyIIjzFB3EISSGwrT01kKV8SAAfkKjIfISEmYG3l/r4VyW9060G167MACSTgTnGfhURC9BOpOd/MHz8fUVHN3pdCgJjO0T69an3XE3HQD2SRFBD7cFXT/qNaKJ1HJHp19a9cKx0T8BNc1yNJIiRIj1I+GxoLC5fWRbWryh3UuJQ5AA9xYW2dsR09atxfFSWklooKjB7xkET0iqd5ZuNXD3WjntErKAT+Ns6h8SOnkaduT3W27ZBStCk4gzABOSJVkkkzjBoH15wlsnEgT/OgPHr9KLUqWYGmD1wcfqKMNPgpJnAE/CgnNNsHrNyFK7gK+6YCoHuq8U9Y8QKCnuFc0qRbv25AV2gUM9NQAIHrH0qHbO4A8aEP251OapSUqIPSD1BqVaPCEmgK8VdJS3AMDVn5VxeV90oGSkg52jEfrWzjncBnVB29d8xjapFu2lxpUGQQRH8x5UCgQdxUzh1/pI3x++orxlqZ+P7+tRV2ZGR40DWxco1KOBqgFRAyOmPKpDdmytKglRClT3pKRnp1+lJto4sHG4ztOKL2vEk4CiZ6YAA+G8+dBYrfKz9tY9qvse0bAygkhbUYVkDvQdvKfKkK8yTJz4nr8Z/KnDmX2kMv8OLXZFD2lKAIBT3SMzvEAwPPaqyf4go7CPGg7No+9GNSREidx69K2dtVzggDM97zMYAxiBHlUS1AO/XI+FEUHFAdZcQbRSClJWYyIwc5mJPmK48q3OiUSIB69fH86iWaznyrOFKKX1jVB9J36fSgeWFrSoONAFTffid8HBG5BEg/GiHJvtFtVoLbv3SnHQA3BWkJKQBCoggERp3yAJoDxHinY26liQYjzBOIyOs1C9m/JAvu1cKtIa0hEHPabg+iYmIzIyKB5vXXW3FJt+J2rLUyht1J1JCu8QciBJMCMCKyjHEPZy0+suOOOBagnVp0xISE41AnMTkmsoF7iHNylPqt2u+7ACUwYLskESY9wd4kDImJg0nDhLtq/2qZ1NKKlBQAKgffxJCgqTsadOLcHYfe+1NSp1spLjYUUFYByQU94KiYI8RRvinBhf2yUhUJJBUrQAuB0OSCSQAYAnyoE274glffTJbVkehEj6GPUGgfFbJtxB0kAg90LUNc7mADIHntTRZ8sFhbrC0OdmpUtOYMYAjGAMbD86i3dj2Syh1B0+HiPFJ/Sgr0WqtUK97G34vE/Af5V3ZIBOPHfEjw8ZNNPMXK5KApv3VRoWBGkg/4T0IoGpxbjhDw++SEgiImMAjGZEZ60EJxsKQZEk4nPhHTwx8qFaoA+VHASEwQfkc/HpmgLu5JBiT+cUHrKNSifAeM1KZ2I8znyqNbriYST8a37NcA6xnO386D1/FRAdwetdVlY3hQ8q56oj9x5UDhyfpdtls+662StB6wc/Q4PkT40S5N4ybd5TbjalE5Tpj1gg9P7vpilnk5P8ASSoGCBHzwf0po5s4adKX0jKSdsE/Hod6C1eGoS41ISUZ2gD5R3QfX61wSrt2XEFJlQUg7AZSRPmMCgfInFi4zAdUfBKoI22lWTtFMFs3oWQepMfDOPD3umPTagpHnl0i5IOCUz8Pwj86XrZ2BHWcelFuegsX7wc3QrSP7m6T8QaDKbkagdqBksMpI0zI8evz+u1b2aiFKT0Ow6x8Ki8DeII+vgR6GpKmtL6kjIB6eGD+sUAAJ7y8dfGPnFduxP8AOualhK1gkA6lb+pqQ0qcDw9aCMi3gk7zj5/6U28Nc/8ATb9EAlAaX0J97vQekAUsOrhOfECu9nzAplDqEQe0ASoHMggz+ZoAt7cSa0tWNRztWrbGqprBiKD1TI3T0O1SEpG/j0rQ25mQflXVlB8KCbYMyfKuDmpDyilM9JiinDZ6UxW/Ilwu2RcNhLqVjXCT3hvMiMkeAnyoEfiz5ISkq1KPeVvA8vCf5Va3setC3aqURGtUpMbpzBnqPD41WvGOHdmtcqB0K0zsD4kSAd56etXPyNZBu2ZSZwhO4MeOMY32+VA2BdZXlZQKNvaFKtRCe0TuZAk7g5j9mvLrjC2lFSdB1H3EqHvRvkjSMGc+FJV1z9oHcb7vTYfltQd72iKzKUnwzt/nQWfdcztOICXAAuJKSJIPiIMH4eVAL3jiA0S+EuNz92pIIM+mru+ET61XN3zIXSFH0AScz5fGoj/ECrB1aiZP7xOaB6sObmmFaUlehQyDCQCfVRxudqh8c4izdw6BpdtylYIO7ZUAoT1gd4f5mktTwBB0gx0UYB/0rS44mAgpHmPWd6BsvGJQgDV3tJCRkH+I46AE/GlW7I0iB+JRVIxp1DSkecTPwrdXM6g2EoTBAIBJ2BzA6n40ORerQZwYkp1DUAT+IA4nwmaCTflKXFBCChIIKU5OkEAxkyd/rXVhIUgSCVDYiIAzM9SdgPjQ9p4rWStUkySTuTRMGE4oOFwcUMWrrRG4wKGrOTQFeWuLBh7tNOsAZEwYncdCfWnS95pZeYGhROZ0qTB6+Jg/CarJJim63tZgYyNv08qAtyHxgIugxBh0jRC9ML8D3gnSfPb6VabnBSy+m4delvswiFHCVlWcncLMDpnYAYqiLltIV3itISZKkAFQPSASBvHWasF72iJdsn19u7qDelKQiCFEEIUohMZKQSZjvx0oAXths0i6beTs8jJGxKDEg+ih8qSW4OYry/4u68QXXFuaZjUZiYmPWB8qy2OKCxvZzw20cYK32lOuAqn7w6dIJMaQR0BOd6VucYtr+4bY+7bQrupEEAFIURnzJ9NqFW4UCSlSkk4MEiQcGY39K04g2dRyT7skyZ9Sc0EhpWvvLyo74+tSk8PbUMHTAJxgj5VFthAqah6EK3yk/wAqAE4s4yT1ya4qM1KvUZ8K5utxp9Y/Kgn27QCK4gSoDaDU1RxkVytGZJPh+tBsm3iSMT4SK8bKpiZx1FdlrGc+tcWj3/hQT7G8UlQGIPlVh8C9pLVvbJbUXFOI16kJQQN5HeMCDvg9arVxMj0zTbwF0PthoAdovuYGc9flPyoE65eUtSluZWpRUo595Rk79JNSbPiz7Jlp5xHkFGP+0936Uwc+8uC1fb7OdLjeoA/xJOk9fMfOlckbTQNFv7SOIBIHbnA6pR/9aylgGvaAO9d46z/eO1cBcdYrm4qa0oJX20jb6VzVcKJkk1yArKD1ThNYk1rW0eFBtuaZ+L2bTADJSe1QgFRK5BmIEHb0jFc+TuAKduEFaSEIOtUggQnO/rFacVt1LcU89guklCSRq0iY7syMQKAKsAKBEb5jaiRB+FQlohQmAfDwHhXTUpzbAPWgx1RMeBOPQVFRJJ9alpQTkDEQPQVFbGTEj0oOa0QofCm55/skAiApwEJA6DAmf3NLXYlSkgHJIANMlpa6lF52A20IA8fIfHJoODrBCAkjvKkmudnelhKyUJcbIKVtq90z3ZkZSsSdKhsa3cdWole8yBiP9N658Sb02y4yCUdeszQLSqk26sVGVvUtlGKAjbCK1uUyT8K9ZMb15cL73qRQdkoHpW6j3TWqWCpJjcZih67khJoOj7WoJPmT8K0udIKQd94qRwm3K1AAExsKPr5VSWVOqnXoUoTgCBI6fvO0UC/J+HSpKnUlLQG4CwrzOowZ9CN65ITrQIECPr1re7bSGbcjcl7Vg578J8jjwoNH1gCc7U08U5MNtwxFyv8ArVONKAgd1C0xoJ3O8nYbeFKlwyA2o+R6+VW17XXosLdCThbqf+1LaiPrpPwoK606gIxTn7JuGE3i1/hbbMyPxLMCPAwD8DSZwxJInSggZ70g/Mdatz2YtfcuuR7y0p6fhTPQdNVAte2r/wDJtROOyc/801XhRKkoElSylIHiSQB9SKsD23Nf0i0PQtuD5LSf1pc5NtAeIWgM5ckgmR3UqWPqkUDfw32To7JPbKPaR3tORPgNp+VZTbxTmtlh1TaveTE5PUA/rWUHzGqK8rdTVeBqg8Sa1NblFdGraSJIA6k/vNBwijnL/DXZDohptEEvODuDeIkd5W8AbnworZXdjatpWhH2p8/8QQlBH9giM4MnUd6h8Z5rfuSrWQEqABSBjBkfptGAKCbxPntR1IZSkJKVIUpfeUsGAonYDbAA6+dLZvJyRJJ3BIkefj6+VcVN1gaoMRK1gQBJ2GBRo2492QmevShnDWfvkT404/ZQEg6E5/F75HnBoAClBKTttQhhmRRvjjTeoBEydzECPSorrISkQMx9aCXylw/tbpKQY0pKpPTp+pph45YF53sW4DLW6ogA9ZM5rj7PreA8uQFKIQCegiSfrR94rSjS2EoSSSpxQEnphMQSfGgCW3D1LMAaABAnHkDQbnBYQlLYxnvCZ2z+ZpqdQUIUQnUNPeJV3pMmfXIP0pG4/qK58B+f60AXTmant7VzFt+dEG7Y6dqDxIxtXBOXPL/Sp7TBIA+dcre175+lBP4asnX5p6b0vlglzQMSfSP2KZ+F2RC/UdJ/flQriDCErcW2omCQCY22/PrQS+G9xLhRgKOlPiEgbz4T+dNC7YC0fAdCyWlRgCISRgg+viKBWSwy0lPZlKyBGqO9BkkQcDb40UCFFtZDYEpUM/lOxmesUC2yggRGFCQfPrXG6J0NiPdK8+Mq1fSYos213SknYYx9TUEtydtQB2Ox2kYyAYgxQaXDMtGZ2IPy3qxvaqn+h2U7hYB9eyP6igXF+BJAaUwy42h1IKULdQ5IxlEd6OkGfhTP7SB2zDKUxIe8fBCx12/0oEXgzGPL9Kufka0Ddk0OqtSj8SY+gFVjY8IUlCZ098T3VAkZ91QnunpsfWrW5VaKbRkHfRPzJV+tAme2m3kWqv7Tg+iT+lKnJtsTxK1I6KUo+Q7Nc/XFWL7SrNC02naJUpJf0whULlSFQUzgqkDBwetK3KlgWeImUrhDa47QJCslIGrSpSdW43oEn2qXP/q1zvu34/8ADR4KFZXvtFsFucSuVpiCoAfBKR4eVZQLyhXiU5rKyg0ipd0gYwNhWVlBwArpFZWUGBNYBmsrKDraJ+8HqabGxlHwrKygX7offK9f1Nb3wrKygYOUR92r+9+lMl1/XJHTSMfGsrKBe5pP3p9Ef+NL/GB3j/dFeVlBGWnHxP5Cpw2HrWVlBuzsa5Wnv/KvKygMWpwf7qqDlP3LI8Tnz92srKBkvkjsmv8AmAfDSsx6UT40kBBgfvNeVlAKbbH2cGBOlWflQjh6R2ifWvaygbA6W7pSUEoSWkEpSYBJbkkgYJJ3oZcOEqQCSRP6VlZQNy7dP2HVpGpKlAGBIGobHpTrwg/0dr/lo/KvKygE89IBSyCJH3pg7SGlEY8jQJ3FpbqGFLkqV1UYTkncn1rKygTeLCXlk5zWVlZ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8134" name="Picture 6" descr="http://t0.gstatic.com/images?q=tbn:ANd9GcSHUh0x92HEYzOHnMRvpmAvHZI6AtjAr4DIlHkfBM7SjeJu_GF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426914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6" name="Picture 8" descr="http://www.rodina-portal.ru/files/people/e1c2a4a1e83b74c8368348b962a4520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357313"/>
            <a:ext cx="1714500" cy="238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Schwarzmesser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Panzern-Division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(танковая дивизия «Черные ножи»)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2775"/>
            <a:ext cx="5114925" cy="4572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годы Великой Отечественной войны, специально для Уральского добровольческого танкового корпуса было выпущено 9356 финских ножей. Это короткие клинки с черными рукоятками, находившиеся на вооружении наших танкистов, внушали врагам страх и уважение. Черный нож - народное название армейского ножа образца 1941 года, выпускавшегося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Златоустовским инструментальным комбинатом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Подразделение получило неофициальное именование у противника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Schwarzmesser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Panzern-Division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(танковая дивизия «Черные ножи»).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2" descr="http://www.artwood.ru/zdata/catalog/card/extra/c4e9cca5ba2c3abc7a8939bcf79a75f9a23750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785938"/>
            <a:ext cx="42656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pics.livejournal.com/polikliet/pic/0039hc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000240"/>
            <a:ext cx="449708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FF0000"/>
                </a:solidFill>
                <a:latin typeface="Arial Black" pitchFamily="34" charset="0"/>
              </a:rPr>
              <a:t>Уральский Добровольческий </a:t>
            </a:r>
            <a:r>
              <a:rPr lang="ru-RU" sz="3600" i="1" dirty="0" err="1" smtClean="0">
                <a:solidFill>
                  <a:srgbClr val="FF0000"/>
                </a:solidFill>
                <a:latin typeface="Arial Black" pitchFamily="34" charset="0"/>
              </a:rPr>
              <a:t>танковй</a:t>
            </a:r>
            <a:r>
              <a:rPr lang="ru-RU" sz="3600" i="1" dirty="0" smtClean="0">
                <a:solidFill>
                  <a:srgbClr val="FF0000"/>
                </a:solidFill>
                <a:latin typeface="Arial Black" pitchFamily="34" charset="0"/>
              </a:rPr>
              <a:t> корпус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4900613" cy="45720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уже в марте 1943 года трудящиеся трех областей - Свердловской, Пермской и Челябинской создали добровольческий танковый корпус. 23 октября 1943 г. корпус был преобразован в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10-й гвардейский Уральский добровольческий танковый корпус.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Мои  исследования</a:t>
            </a:r>
          </a:p>
        </p:txBody>
      </p:sp>
      <p:sp>
        <p:nvSpPr>
          <p:cNvPr id="4099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sz="1600" b="1" smtClean="0"/>
              <a:t>Клейменов Александр Алексеевич родился в 1897 году  в городе Пенза. Он папин дедушка.</a:t>
            </a:r>
          </a:p>
          <a:p>
            <a:pPr>
              <a:buFont typeface="Arial" charset="0"/>
              <a:buNone/>
            </a:pPr>
            <a:endParaRPr lang="ru-RU" altLang="ru-RU" sz="1600" b="1" smtClean="0"/>
          </a:p>
          <a:p>
            <a:r>
              <a:rPr lang="ru-RU" altLang="ru-RU" sz="1600" b="1" smtClean="0"/>
              <a:t>С января 1942 г. по июнь 1945 г. прадедушка был участником Великой Отечественной войны. Воевал на Воронежском, Юго-западном, 3-ем и    4-ом Украинских фронтах.</a:t>
            </a:r>
          </a:p>
          <a:p>
            <a:pPr>
              <a:buFont typeface="Arial" charset="0"/>
              <a:buNone/>
            </a:pPr>
            <a:endParaRPr lang="ru-RU" altLang="ru-RU" sz="1600" b="1" smtClean="0"/>
          </a:p>
          <a:p>
            <a:pPr>
              <a:buFont typeface="Arial" charset="0"/>
              <a:buNone/>
            </a:pPr>
            <a:endParaRPr lang="ru-RU" altLang="ru-RU" sz="1600" b="1" smtClean="0"/>
          </a:p>
          <a:p>
            <a:r>
              <a:rPr lang="ru-RU" altLang="ru-RU" sz="1600" b="1" smtClean="0"/>
              <a:t>Прадед имел звание Гвардии старшина. </a:t>
            </a:r>
          </a:p>
        </p:txBody>
      </p:sp>
      <p:pic>
        <p:nvPicPr>
          <p:cNvPr id="4100" name="Picture 3" descr="C:\Documents and Settings\Я\Рабочий стол\Кружок Следопыт\2014 - 15 год\Малюгин проект\Клейменов Александр Алексеевич 20.09.1897- 21.11.1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2563" y="1071563"/>
            <a:ext cx="3595687" cy="5356225"/>
          </a:xfrm>
        </p:spPr>
      </p:pic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428625" y="342900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 u="sng"/>
          </a:p>
          <a:p>
            <a:pPr algn="just"/>
            <a:endParaRPr lang="ru-RU" altLang="ru-RU" u="sng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Боевой путь корпуса</a:t>
            </a:r>
            <a:endParaRPr lang="ru-RU" altLang="ru-RU" smtClean="0"/>
          </a:p>
        </p:txBody>
      </p:sp>
      <p:sp>
        <p:nvSpPr>
          <p:cNvPr id="31747" name="Содержимое 6"/>
          <p:cNvSpPr>
            <a:spLocks noGrp="1"/>
          </p:cNvSpPr>
          <p:nvPr>
            <p:ph idx="1"/>
          </p:nvPr>
        </p:nvSpPr>
        <p:spPr>
          <a:xfrm>
            <a:off x="457200" y="1882775"/>
            <a:ext cx="4114800" cy="4572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357313"/>
            <a:ext cx="4071938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Боевой путь Уральского Добровольческого танкового корпуса был долгим и тяжелым-  от Орла до Праги, составил свыше 5500 километров,  из них с боями 2000 км.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1749" name="Picture 2" descr="http://book.uraic.ru/files/news/022013/voin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0"/>
            <a:ext cx="4572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Я\Рабочий стол\Миша проект\картинки\1240376154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450850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i="1" smtClean="0">
                <a:solidFill>
                  <a:srgbClr val="FF0000"/>
                </a:solidFill>
                <a:latin typeface="Arial Black" pitchFamily="34" charset="0"/>
              </a:rPr>
              <a:t>Боевое крещение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3757613" cy="4572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Боевое крещение 30-й Уральский Добровольческий корпус получил севернее Орла в июле 1943 года в сражении на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Курской дуге.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Учебный процесс\Рабочий стол\Архивный отдел Муницип.образ Сысертский район\деды Миши\b595e49f4201d2e1187e4b34ea040445_fu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679" y="4929198"/>
            <a:ext cx="2264321" cy="170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Я\Рабочий стол\Миша проект\картинки\A0003F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928802"/>
            <a:ext cx="4583103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i="1" smtClean="0">
                <a:solidFill>
                  <a:srgbClr val="FF0000"/>
                </a:solidFill>
                <a:latin typeface="Arial Black" pitchFamily="34" charset="0"/>
              </a:rPr>
              <a:t>Боевое крещение</a:t>
            </a:r>
            <a:endParaRPr lang="ru-RU" alt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5" y="1882775"/>
            <a:ext cx="5072063" cy="4572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битва знаменита крупнейшим танковым сражением под 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Прохоровкой,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состоявшейся 12 июля 1943 года, в которой участвовало до 700 танков с каждой стороны.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особо отметить, что в этой битве участвовали танки, сделанные на уральской земле, знаменитые танки Т- 34, КВ- 1, КВ- 2, КВ- 13.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битва навсегда сохранится в памяти сынов России как Танковое побоище, из которого наши воины-танкисты вышли победителями!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Орлово- Брянская операция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82775"/>
            <a:ext cx="5043488" cy="457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боевые заслуги в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Орловско-Брянской операции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4-я танковая армия была преобразована в 4-ю Гвардейскую танковую армию, а 244-я Челябинская танковая бригада в 63-ю гвардейскую.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26960" bIns="4602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Орлово-Брянская операция</a:t>
            </a:r>
            <a:endParaRPr lang="ru-RU" altLang="ru-RU" sz="1200" b="1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26960" bIns="4602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Орлово-Брянская операция</a:t>
            </a:r>
            <a:endParaRPr lang="ru-RU" altLang="ru-RU" sz="1200" b="1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pic>
        <p:nvPicPr>
          <p:cNvPr id="6" name="Рисунок 5" descr="C:\Documents and Settings\Я\Рабочий стол\Миша проект\картинки\images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428868"/>
            <a:ext cx="335758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-pics.livejournal.com/drugoi/pic/018er89y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857364"/>
            <a:ext cx="5940425" cy="396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686800" cy="13985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Взятие Каменец-Подольского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3900488" cy="457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 1944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челябинцы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освобождая Украину, разгромили крупнейшую вражескую группировку в районе Каменец-Подольского.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book-chel.ru/imgs/21_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071678"/>
            <a:ext cx="49530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i="1" smtClean="0">
                <a:solidFill>
                  <a:srgbClr val="FF0000"/>
                </a:solidFill>
                <a:latin typeface="Arial Black" pitchFamily="34" charset="0"/>
              </a:rPr>
              <a:t>Взятие Львова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882775"/>
            <a:ext cx="5857875" cy="4572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июля 1944 года добровольцы  начали штурмовать город, но немцы продолжали крепко держать оборону.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Обходным  маневром уральцы захватили окраину города, а затем начали его «зачищать». Уничтожено: 12 офицеров и 350 солдат. Особенно прославился старшина Сурков и члены экипажа танка Фомичева. Экипаж челябинского командира уничтожил 8 станковых пулеметов, 25 минометов, 16 пушек, 2 танка и одну бронемашину.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Львов был взят — началось наступление на Европу. А командир Михаил Фомичев был награжден звездой «Героя Советского Союза».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8" name="Picture 4" descr="http://t3.gstatic.com/images?q=tbn:ANd9GcR1je1JA3_aOiM9x7fEsC5AA4kT8iVTVQcbWGxka-oBqgVQOtVI8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4150" y="357188"/>
            <a:ext cx="26098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http://www.faceoftime.ru/wp-content/uploads/2012/11/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28586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0" y="268288"/>
            <a:ext cx="9144000" cy="1398587"/>
          </a:xfrm>
        </p:spPr>
        <p:txBody>
          <a:bodyPr/>
          <a:lstStyle/>
          <a:p>
            <a:r>
              <a:rPr lang="ru-RU" altLang="ru-RU" sz="3600" i="1" smtClean="0">
                <a:solidFill>
                  <a:srgbClr val="FF0000"/>
                </a:solidFill>
                <a:latin typeface="Arial Black" pitchFamily="34" charset="0"/>
              </a:rPr>
              <a:t>Штурм Берлина, освобождение военнопленных</a:t>
            </a:r>
            <a:endParaRPr lang="ru-RU" alt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5114925" cy="495458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Берлинской операции, начавшейся 16 апреля 1945 год, все части корпуса вели непрерывные бои, участвовали в сложнейших боевых операциях. 26 апреля,  челябинская танковая бригада овладела городом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Бабельсбергом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освободила 7 тысяч узников концлагеря!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время Берлинской операции корпус четыре раза отмечался в приказах Верховного Главнокомандующего. Корпус и все его бригады были награждены боевыми орденами.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1" name="Picture 3" descr="http://www.pervouralsk.ru/media/gallery/325/13355859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3857620" cy="298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axtung.com/uploads/posts/2012-07/thumbs/1341838732_0_93423_b9c967e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28934"/>
            <a:ext cx="4572000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4" name="Picture 2" descr="http://pics.livejournal.com/polikliet/pic/0039cxs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857250"/>
            <a:ext cx="1323975" cy="205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Освобождение Праги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4972050" cy="4572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8 -9 мая бригада совершила 130-километровый марш. Рано утром 9 мая ворвалась на северо-западную окраину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Праги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. Первым в столицу Чехословакии, днем 9 мая, зашел танк Ивана Гончаренко. Ценой своей жизни он и его экипаж проложил дорогу в город основным силам.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uldiv.ru/wp-content/themes/Unit/images/hea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285860"/>
            <a:ext cx="535781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i="1" smtClean="0">
                <a:solidFill>
                  <a:srgbClr val="FF0000"/>
                </a:solidFill>
                <a:latin typeface="Arial Black" pitchFamily="34" charset="0"/>
              </a:rPr>
              <a:t>Спасибо за победу!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5186363" cy="45720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Уральский добровольческий танковый корпус стал поистине легендарным, прошел славный боевой путь от Орла до Берлина и Праги.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отличные боевые действия, героизм, мужество и отвагу уральских добровольцев Верховный Главнокомандующий 27 раз объявлял корпусу и его частям благодарности.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 награжден орденами Красного Знамени, Суворова II степени и Кутузова II степени.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Я\Мои документы\Мои рисунки\Сканы\ScanImage148.jpg"/>
          <p:cNvPicPr>
            <a:picLocks noChangeAspect="1" noChangeArrowheads="1"/>
          </p:cNvPicPr>
          <p:nvPr/>
        </p:nvPicPr>
        <p:blipFill>
          <a:blip r:embed="rId2" cstate="screen">
            <a:lum bright="-16000" contras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785813"/>
            <a:ext cx="2000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Мои  исследования</a:t>
            </a:r>
          </a:p>
        </p:txBody>
      </p:sp>
      <p:sp>
        <p:nvSpPr>
          <p:cNvPr id="5124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sz="2000" b="1" smtClean="0"/>
              <a:t>За смелость и мужество награжден медалями "За отвагу", "За боевые заслуги" и "За победу над Германией в Великой Отечественной войне 1941-1945 г.г." </a:t>
            </a:r>
          </a:p>
          <a:p>
            <a:r>
              <a:rPr lang="ru-RU" altLang="ru-RU" sz="2000" b="1" smtClean="0"/>
              <a:t>Всего имеет восемь благодарностей за освобождение городов от Украины до Венгрии.</a:t>
            </a:r>
          </a:p>
        </p:txBody>
      </p:sp>
      <p:pic>
        <p:nvPicPr>
          <p:cNvPr id="5125" name="Picture 3" descr="C:\Documents and Settings\Я\Рабочий стол\Кружок Следопыт\2014 - 15 год\Малюгин проект\Клейменов Александр Алексеевич 20.09.1897- 21.11.1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2563" y="1071563"/>
            <a:ext cx="1246187" cy="1857375"/>
          </a:xfrm>
        </p:spPr>
      </p:pic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428625" y="342900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 u="sng"/>
          </a:p>
          <a:p>
            <a:pPr algn="just"/>
            <a:endParaRPr lang="ru-RU" altLang="ru-RU" u="sng"/>
          </a:p>
        </p:txBody>
      </p:sp>
      <p:pic>
        <p:nvPicPr>
          <p:cNvPr id="5127" name="Picture 3" descr="C:\Documents and Settings\Я\Мои документы\Мои рисунки\Сканы\ScanImage150.jpg"/>
          <p:cNvPicPr>
            <a:picLocks noChangeAspect="1" noChangeArrowheads="1"/>
          </p:cNvPicPr>
          <p:nvPr/>
        </p:nvPicPr>
        <p:blipFill>
          <a:blip r:embed="rId4" cstate="screen">
            <a:lum bright="-32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3429000"/>
            <a:ext cx="20716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C:\Documents and Settings\Я\Мои документы\Мои рисунки\Сканы\ScanImage151.jpg"/>
          <p:cNvPicPr>
            <a:picLocks noChangeAspect="1" noChangeArrowheads="1"/>
          </p:cNvPicPr>
          <p:nvPr/>
        </p:nvPicPr>
        <p:blipFill>
          <a:blip r:embed="rId5" cstate="screen">
            <a:lum bright="-2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4000500"/>
            <a:ext cx="19288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cs620031.vk.me/v620031950/7e61/uLMmfaa0WSw.jpg"/>
          <p:cNvPicPr>
            <a:picLocks noChangeAspect="1" noChangeArrowheads="1"/>
          </p:cNvPicPr>
          <p:nvPr/>
        </p:nvPicPr>
        <p:blipFill>
          <a:blip r:embed="rId2">
            <a:lum bright="40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Мои  исследования</a:t>
            </a:r>
          </a:p>
        </p:txBody>
      </p:sp>
      <p:sp>
        <p:nvSpPr>
          <p:cNvPr id="6148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sz="2000" b="1" smtClean="0"/>
              <a:t>После войны в 1950 году прадед награжден медалью "За трудовую доблесть".</a:t>
            </a:r>
          </a:p>
          <a:p>
            <a:endParaRPr lang="ru-RU" altLang="ru-RU" sz="2000" b="1" smtClean="0"/>
          </a:p>
          <a:p>
            <a:endParaRPr lang="ru-RU" altLang="ru-RU" sz="2000" b="1" smtClean="0"/>
          </a:p>
          <a:p>
            <a:r>
              <a:rPr lang="ru-RU" altLang="ru-RU" sz="2000" b="1" smtClean="0"/>
              <a:t>Я горжусь своим прадедушкой Сашей и в честь 70-летия Победы над фашизмом пройду с его портретом в рядах "Бессмертного Полка" 9-го мая 2015 г. по площади 1905 года своего родного города Екатеринбурга!</a:t>
            </a:r>
          </a:p>
          <a:p>
            <a:endParaRPr lang="ru-RU" altLang="ru-RU" sz="1600" b="1" smtClean="0"/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428625" y="342900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 u="sng"/>
          </a:p>
          <a:p>
            <a:pPr algn="just"/>
            <a:endParaRPr lang="ru-RU" altLang="ru-RU" u="sng"/>
          </a:p>
        </p:txBody>
      </p:sp>
      <p:pic>
        <p:nvPicPr>
          <p:cNvPr id="6150" name="Picture 2" descr="http://izhig.ru/falerist/trud/trud_valor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895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nkfront.ru/foto/ussr/gvtk05tk04/gvtk05-0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286124"/>
            <a:ext cx="485775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Проблема  исследования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 2015 года вся наша страна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празднует 70-ую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годовщину Победы в Великой Отечественной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войне. В этих битвах принимали участие наши уральцы, воины- танкисты.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Чем могли закончиться эти сражения, каким бы был  исход, если бы Урал не смог давать фронту оружие и боеприпасы, делать отличные танки Т-34 и не было бы нашего легендарного Добровольческого корпуса?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Мне очень хочется подробнее     изучить этот период войны.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140" y="1214422"/>
            <a:ext cx="2124928" cy="2415386"/>
          </a:xfrm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xn----8sbdbiiabb0aehp1bi2bid6az2e.xn--p1ai/userfiles/xn----8sbdbiiabb0aehp1bi2bid6az2e.xn--p1ai/content/0/0/10/1045_big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500306"/>
            <a:ext cx="3786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Мои   исследования</a:t>
            </a:r>
            <a:endParaRPr lang="ru-RU" alt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257675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посетил экспозицию «Великая Отечественная война» в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историческом  музее Екатеринбурга, выставку в холле музея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УрГПУ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посвященную боевому пути Уральского Добровольческого танкового корпуса.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8197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" name="Рисунок 11" descr="C:\Documents and Settings\Я\Рабочий стол\Кружок Следопыт\2014 - 15 год\Малюгин проект\IMG_074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357298"/>
            <a:ext cx="85725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Мои   исследования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722438"/>
            <a:ext cx="4281487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очень заинтересовала военная продукция, оружие, военная техника, производимая в годы войны, а также все что связано с нашим славным Уральским Добровольческим танковым корпусом.</a:t>
            </a:r>
            <a:endParaRPr lang="ru-RU" sz="2400" dirty="0"/>
          </a:p>
        </p:txBody>
      </p:sp>
      <p:pic>
        <p:nvPicPr>
          <p:cNvPr id="6" name="Рисунок 5" descr="C:\Documents and Settings\Я\Рабочий стол\Урал в годы войны\Миша в музее\150220138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38" y="1000108"/>
            <a:ext cx="250036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7" descr="C:\Documents and Settings\Я\Рабочий стол\Урал в годы войны\Миша в музее\15022013869.jpg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2" y="3143248"/>
            <a:ext cx="4286280" cy="3000396"/>
          </a:xfrm>
          <a:effectLst>
            <a:softEdge rad="112500"/>
          </a:effectLst>
        </p:spPr>
      </p:pic>
      <p:pic>
        <p:nvPicPr>
          <p:cNvPr id="8" name="Рисунок 7" descr="C:\Documents and Settings\Я\Рабочий стол\Урал в годы войны\Миша в музее\15022013883.jpg"/>
          <p:cNvPicPr/>
          <p:nvPr/>
        </p:nvPicPr>
        <p:blipFill>
          <a:blip r:embed="rId4" cstate="screen">
            <a:lum bright="17000" contras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1285860"/>
            <a:ext cx="271464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  <a:latin typeface="Arial Black" pitchFamily="34" charset="0"/>
              </a:rPr>
              <a:t>Цель  и  задачи  работы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/>
              <a:t>Цель работы</a:t>
            </a:r>
            <a:r>
              <a:rPr lang="ru-RU" b="1" i="1" dirty="0" smtClean="0"/>
              <a:t> </a:t>
            </a:r>
            <a:r>
              <a:rPr lang="ru-RU" b="1" dirty="0" smtClean="0"/>
              <a:t>- провести анализ функционирования промышленного комплекса Урала и значения Уральского Добровольческого танкового корпуса в годы Великой Отечественной войны.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/>
              <a:t>Задачи:</a:t>
            </a:r>
            <a:endParaRPr lang="ru-RU" b="1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-определить основные направления эвакуации промышленного оборудования на Урал;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-рассмотреть работу основных военных заводов Уральского региона;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-проанализировать процесс формирования Уральского Добровольческого танкового корпуса;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-выяснить боевой путь корпуса;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-исследовать жизнь и боевые заслуги моего прадеда Клейменова Александра  Алексеевича;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-сопоставить, систематизировать полученные знания, сделать необходимые выводы.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1725</Words>
  <Application>Microsoft Office PowerPoint</Application>
  <PresentationFormat>Экран (4:3)</PresentationFormat>
  <Paragraphs>149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Calibri</vt:lpstr>
      <vt:lpstr>Arial</vt:lpstr>
      <vt:lpstr>Arial Black</vt:lpstr>
      <vt:lpstr>Times New Roman</vt:lpstr>
      <vt:lpstr>Century Gothic</vt:lpstr>
      <vt:lpstr>Wingdings 2</vt:lpstr>
      <vt:lpstr>Cambria</vt:lpstr>
      <vt:lpstr>Тема Office</vt:lpstr>
      <vt:lpstr>                            </vt:lpstr>
      <vt:lpstr>Мои  исследования</vt:lpstr>
      <vt:lpstr>Мои  исследования</vt:lpstr>
      <vt:lpstr>Мои  исследования</vt:lpstr>
      <vt:lpstr>Мои  исследования</vt:lpstr>
      <vt:lpstr>Проблема  исследования</vt:lpstr>
      <vt:lpstr>Мои   исследования</vt:lpstr>
      <vt:lpstr>Мои   исследования</vt:lpstr>
      <vt:lpstr>Цель  и  задачи  работы</vt:lpstr>
      <vt:lpstr>Уральский край становится важнейшим пунктом промышленной эвакуации</vt:lpstr>
      <vt:lpstr>Эвакуация промышленных предприятий  на Урал</vt:lpstr>
      <vt:lpstr>Эвакуация промышленных заводов на Урал</vt:lpstr>
      <vt:lpstr>«Танкоград» - мощный комплекс в Челябинске по производству танков, объединивший Челябинский, эвакуированные Кировский тракторный и Харьковский дизельмоторный завод.</vt:lpstr>
      <vt:lpstr>Эвакуация промышленных заводов на Урал</vt:lpstr>
      <vt:lpstr>Эвакуация промышленных заводов на Урал</vt:lpstr>
      <vt:lpstr>Уральская промышленность в годы войны</vt:lpstr>
      <vt:lpstr>«Трудиться за себя и за товарища, ушедшего на фронт!»</vt:lpstr>
      <vt:lpstr>Выпуск военной продукции</vt:lpstr>
      <vt:lpstr>Знаменитые танки «Танкограда» Челябинска</vt:lpstr>
      <vt:lpstr>Уральский компрессорный завод и завод «Уралэлектроаппарат»,  в Челябинске завод им. Д. Колющенко, завод «Челябкомпрессор» производили знаменитые «Катюши»</vt:lpstr>
      <vt:lpstr>Златоуст оборонный завод выпуск боеприпасов</vt:lpstr>
      <vt:lpstr>Всего за годы войны выпустили:</vt:lpstr>
      <vt:lpstr>Народный подвиг: Уральский Добровольческий танковый корпус</vt:lpstr>
      <vt:lpstr>Формирование корпуса</vt:lpstr>
      <vt:lpstr>Формирование корпуса</vt:lpstr>
      <vt:lpstr>Формирование корпуса</vt:lpstr>
      <vt:lpstr>Формирование корпуса</vt:lpstr>
      <vt:lpstr>«Schwarzmesser Panzern-Division» (танковая дивизия «Черные ножи»)</vt:lpstr>
      <vt:lpstr>Уральский Добровольческий танковй корпус</vt:lpstr>
      <vt:lpstr>Боевой путь корпуса</vt:lpstr>
      <vt:lpstr>Боевое крещение</vt:lpstr>
      <vt:lpstr>Боевое крещение</vt:lpstr>
      <vt:lpstr>Орлово- Брянская операция</vt:lpstr>
      <vt:lpstr>Взятие Каменец-Подольского</vt:lpstr>
      <vt:lpstr>Взятие Львова</vt:lpstr>
      <vt:lpstr>Штурм Берлина, освобождение военнопленных</vt:lpstr>
      <vt:lpstr>Освобождение Праги</vt:lpstr>
      <vt:lpstr>Спасибо за победу!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проекту: «Урал- фронту. Уральский Добровольческий танковый корпус”</dc:title>
  <dc:creator>Perceptron</dc:creator>
  <cp:lastModifiedBy>Perceptron</cp:lastModifiedBy>
  <cp:revision>97</cp:revision>
  <dcterms:modified xsi:type="dcterms:W3CDTF">2015-04-16T19:39:34Z</dcterms:modified>
</cp:coreProperties>
</file>