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8" r:id="rId10"/>
    <p:sldId id="263" r:id="rId11"/>
    <p:sldId id="26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F9900"/>
    <a:srgbClr val="FFCD2D"/>
    <a:srgbClr val="F2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Overl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7FDD6E6-4428-4E22-BA8D-FB12CFB8BEB2}" type="datetimeFigureOut">
              <a:rPr lang="ru-RU"/>
              <a:pPr>
                <a:defRPr/>
              </a:pPr>
              <a:t>21.04.2014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0EBB905-F38D-4E3D-A3BB-2DA242A896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89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8"/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ru-RU" sz="5400">
                  <a:solidFill>
                    <a:srgbClr val="20C9F8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BE4DF-22D7-4DD9-B8CC-29793FA0E6AA}" type="datetimeFigureOut">
              <a:rPr lang="ru-RU"/>
              <a:pPr>
                <a:defRPr/>
              </a:pPr>
              <a:t>21.04.2014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0E0C9-477B-4B40-8668-846CE38D2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921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8"/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ru-RU" sz="5400">
                  <a:solidFill>
                    <a:srgbClr val="20C9F8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2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2E848-FA1C-4663-8EDD-074DEA918F2D}" type="datetimeFigureOut">
              <a:rPr lang="ru-RU"/>
              <a:pPr>
                <a:defRPr/>
              </a:pPr>
              <a:t>21.04.2014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F15A3-D49A-479D-B6EE-996E40961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017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8"/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ru-RU" sz="5400">
                  <a:solidFill>
                    <a:srgbClr val="20C9F8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3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4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6EDDA-5E9C-4DA3-AB46-E9469C7046E2}" type="datetimeFigureOut">
              <a:rPr lang="ru-RU"/>
              <a:pPr>
                <a:defRPr/>
              </a:pPr>
              <a:t>21.04.2014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45510-7FDB-4BB7-9401-3CA035E9F5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564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verOverl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9"/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ru-RU" sz="5400">
                  <a:solidFill>
                    <a:srgbClr val="20C9F8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3B7A2-316A-4E16-A63B-F22E1382D31D}" type="datetimeFigureOut">
              <a:rPr lang="ru-RU"/>
              <a:pPr>
                <a:defRPr/>
              </a:pPr>
              <a:t>21.04.2014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D26AF-6CC0-472F-ADE3-414F2B01D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71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8"/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ru-RU" sz="5400">
                  <a:solidFill>
                    <a:srgbClr val="20C9F8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B05F8-7558-4B22-B691-FDFF3733FE7D}" type="datetimeFigureOut">
              <a:rPr lang="ru-RU"/>
              <a:pPr>
                <a:defRPr/>
              </a:pPr>
              <a:t>21.04.2014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07980-ADD5-4F6A-B579-A5428D7667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552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8"/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ru-RU" sz="5400">
                  <a:solidFill>
                    <a:srgbClr val="20C9F8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9" name="Straight Connector 1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3DCD2-068B-445A-BB1B-4CE2A6F7127B}" type="datetimeFigureOut">
              <a:rPr lang="ru-RU"/>
              <a:pPr>
                <a:defRPr/>
              </a:pPr>
              <a:t>21.04.2014</a:t>
            </a:fld>
            <a:endParaRPr lang="ru-RU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70413-5FB8-485F-944A-861BC48D31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05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ru-RU" sz="5400">
                  <a:solidFill>
                    <a:srgbClr val="20C9F8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5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D138D-2C9E-4DB1-B7E7-14D749604A61}" type="datetimeFigureOut">
              <a:rPr lang="ru-RU"/>
              <a:pPr>
                <a:defRPr/>
              </a:pPr>
              <a:t>21.04.2014</a:t>
            </a:fld>
            <a:endParaRPr lang="ru-R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58751-9A0E-4E2C-87F3-5308AAC28C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260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8108E-7424-4FE5-8E27-F967203C9F4E}" type="datetimeFigureOut">
              <a:rPr lang="ru-RU"/>
              <a:pPr>
                <a:defRPr/>
              </a:pPr>
              <a:t>21.04.2014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E0E36-0ACC-4703-9316-B927AE6575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524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737F5-24AC-435B-BC9B-DD1DBE6EF09B}" type="datetimeFigureOut">
              <a:rPr lang="ru-RU"/>
              <a:pPr>
                <a:defRPr/>
              </a:pPr>
              <a:t>21.04.2014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CF5A1-D4BB-4968-807B-34AB5EF991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256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06ECE-FAD8-4A89-9A3D-CBF337228CB4}" type="datetimeFigureOut">
              <a:rPr lang="ru-RU"/>
              <a:pPr>
                <a:defRPr/>
              </a:pPr>
              <a:t>21.04.2014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AA484-4151-4461-86BB-1854910A26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287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A7827ED-EF67-42B6-855D-D1AEA62E8869}" type="datetimeFigureOut">
              <a:rPr lang="ru-RU"/>
              <a:pPr>
                <a:defRPr/>
              </a:pPr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B3D0A57-DB2E-4125-B5DA-67816C5815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14" r:id="rId7"/>
    <p:sldLayoutId id="2147483915" r:id="rId8"/>
    <p:sldLayoutId id="2147483916" r:id="rId9"/>
    <p:sldLayoutId id="2147483923" r:id="rId10"/>
    <p:sldLayoutId id="214748392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Users\Учитель\Desktop\foto_11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1520" y="260648"/>
            <a:ext cx="8784976" cy="3168352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6600" b="1" spc="50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ЗИМУЮЩИЕ ПТИЦЫ НАШЕГО КРАЯ</a:t>
            </a:r>
            <a:endParaRPr lang="ru-RU" sz="6600" b="1" spc="50" dirty="0">
              <a:ln w="11430"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683568" y="3861048"/>
            <a:ext cx="7992216" cy="247268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Руководители  </a:t>
            </a:r>
            <a:r>
              <a:rPr lang="ru-RU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работы: </a:t>
            </a:r>
            <a:r>
              <a:rPr lang="ru-RU" dirty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/>
              </a:rPr>
              <a:t>Савельева В. Ю., Гущина А.А., учителя начальных классов ГКБ(С)К ОУ «Школа-интернат для детей с нарушением слуха 1, 2 вида» г. Пермь</a:t>
            </a:r>
          </a:p>
          <a:p>
            <a:pPr fontAlgn="auto">
              <a:spcAft>
                <a:spcPts val="0"/>
              </a:spcAft>
              <a:defRPr/>
            </a:pPr>
            <a:endParaRPr lang="ru-RU" dirty="0">
              <a:ln w="10541" cmpd="sng">
                <a:noFill/>
                <a:prstDash val="solid"/>
              </a:ln>
              <a:solidFill>
                <a:srgbClr val="002060"/>
              </a:solidFill>
              <a:effectLst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Авторы проекта</a:t>
            </a:r>
            <a:r>
              <a:rPr lang="ru-RU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: </a:t>
            </a:r>
            <a:r>
              <a:rPr lang="ru-RU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/>
              </a:rPr>
              <a:t>учащиеся 1 класса школы-интерната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Участники проекта: </a:t>
            </a:r>
            <a:r>
              <a:rPr lang="ru-RU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/>
              </a:rPr>
              <a:t>учащиеся </a:t>
            </a:r>
            <a:r>
              <a:rPr lang="ru-RU" dirty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/>
              </a:rPr>
              <a:t>1, 2 классов школы-интерната</a:t>
            </a:r>
            <a:endParaRPr lang="ru-RU" dirty="0" smtClean="0">
              <a:ln w="10541" cmpd="sng">
                <a:noFill/>
                <a:prstDash val="solid"/>
              </a:ln>
              <a:solidFill>
                <a:srgbClr val="002060"/>
              </a:solidFill>
              <a:effectLst/>
            </a:endParaRPr>
          </a:p>
          <a:p>
            <a:pPr fontAlgn="auto">
              <a:spcAft>
                <a:spcPts val="0"/>
              </a:spcAft>
              <a:defRPr/>
            </a:pPr>
            <a:endParaRPr lang="ru-RU" dirty="0">
              <a:ln w="10541" cmpd="sng">
                <a:noFill/>
                <a:prstDash val="solid"/>
              </a:ln>
              <a:solidFill>
                <a:srgbClr val="002060"/>
              </a:solidFill>
              <a:effectLst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/>
              </a:rPr>
              <a:t>2013-2014 учебный </a:t>
            </a:r>
            <a:r>
              <a:rPr lang="ru-RU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/>
              </a:rPr>
              <a:t>год</a:t>
            </a:r>
          </a:p>
          <a:p>
            <a:pPr>
              <a:defRPr/>
            </a:pP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288" y="2060575"/>
            <a:ext cx="8291512" cy="4464050"/>
          </a:xfrm>
        </p:spPr>
        <p:txBody>
          <a:bodyPr rtlCol="0">
            <a:normAutofit/>
          </a:bodyPr>
          <a:lstStyle/>
          <a:p>
            <a:pPr marL="365760" indent="-365760" fontAlgn="auto">
              <a:spcAft>
                <a:spcPts val="0"/>
              </a:spcAft>
              <a:buClr>
                <a:srgbClr val="CC6600"/>
              </a:buClr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rgbClr val="002060"/>
                </a:solidFill>
              </a:rPr>
              <a:t>На территории школы-интерната обитают следующие </a:t>
            </a:r>
            <a:r>
              <a:rPr lang="ru-RU" b="1" dirty="0" smtClean="0">
                <a:solidFill>
                  <a:srgbClr val="002060"/>
                </a:solidFill>
              </a:rPr>
              <a:t>виды птиц</a:t>
            </a:r>
            <a:r>
              <a:rPr lang="ru-RU" dirty="0" smtClean="0">
                <a:solidFill>
                  <a:srgbClr val="002060"/>
                </a:solidFill>
              </a:rPr>
              <a:t>: синицы, воробьи, снегири, вороны, сороки, дятлы.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>
              <a:solidFill>
                <a:srgbClr val="002060"/>
              </a:solidFill>
            </a:endParaRPr>
          </a:p>
          <a:p>
            <a:pPr marL="365760" indent="-365760" fontAlgn="auto">
              <a:spcAft>
                <a:spcPts val="0"/>
              </a:spcAft>
              <a:buClr>
                <a:srgbClr val="CC6600"/>
              </a:buClr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Предпочтения в еде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</a:p>
          <a:p>
            <a:pPr marL="365760" indent="-3175" fontAlgn="auto"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i="1" dirty="0" smtClean="0">
                <a:solidFill>
                  <a:srgbClr val="002060"/>
                </a:solidFill>
              </a:rPr>
              <a:t>синицы, воробьи </a:t>
            </a:r>
            <a:r>
              <a:rPr lang="ru-RU" dirty="0" smtClean="0">
                <a:solidFill>
                  <a:srgbClr val="002060"/>
                </a:solidFill>
              </a:rPr>
              <a:t>– семечки;</a:t>
            </a:r>
          </a:p>
          <a:p>
            <a:pPr marL="365760" indent="-3175" fontAlgn="auto"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i="1" dirty="0" smtClean="0">
                <a:solidFill>
                  <a:srgbClr val="002060"/>
                </a:solidFill>
              </a:rPr>
              <a:t>снегири</a:t>
            </a:r>
            <a:r>
              <a:rPr lang="ru-RU" dirty="0" smtClean="0">
                <a:solidFill>
                  <a:srgbClr val="002060"/>
                </a:solidFill>
              </a:rPr>
              <a:t> – ягоды на деревьях;</a:t>
            </a:r>
          </a:p>
          <a:p>
            <a:pPr marL="365760" indent="-3175" fontAlgn="auto"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i="1" dirty="0" smtClean="0">
                <a:solidFill>
                  <a:srgbClr val="002060"/>
                </a:solidFill>
              </a:rPr>
              <a:t>дятлы</a:t>
            </a:r>
            <a:r>
              <a:rPr lang="ru-RU" dirty="0" smtClean="0">
                <a:solidFill>
                  <a:srgbClr val="002060"/>
                </a:solidFill>
              </a:rPr>
              <a:t> – природный корм;</a:t>
            </a:r>
          </a:p>
          <a:p>
            <a:pPr marL="365760" indent="-3175" fontAlgn="auto"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i="1" dirty="0" smtClean="0">
                <a:solidFill>
                  <a:srgbClr val="002060"/>
                </a:solidFill>
              </a:rPr>
              <a:t>вороны, сороки </a:t>
            </a:r>
            <a:r>
              <a:rPr lang="ru-RU" dirty="0" smtClean="0">
                <a:solidFill>
                  <a:srgbClr val="002060"/>
                </a:solidFill>
              </a:rPr>
              <a:t>- всеядные.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315410" y="66116"/>
            <a:ext cx="8712968" cy="1562684"/>
          </a:xfrm>
          <a:prstGeom prst="rect">
            <a:avLst/>
          </a:prstGeom>
          <a:gradFill flip="none" rotWithShape="1">
            <a:gsLst>
              <a:gs pos="78000">
                <a:srgbClr val="DCEBF5">
                  <a:alpha val="48000"/>
                </a:srgbClr>
              </a:gs>
              <a:gs pos="8000">
                <a:srgbClr val="83A7C3">
                  <a:alpha val="0"/>
                </a:srgbClr>
              </a:gs>
              <a:gs pos="13000">
                <a:srgbClr val="768FB9">
                  <a:alpha val="33000"/>
                </a:srgbClr>
              </a:gs>
              <a:gs pos="21001">
                <a:srgbClr val="83A7C3">
                  <a:alpha val="55000"/>
                </a:srgbClr>
              </a:gs>
              <a:gs pos="52000">
                <a:srgbClr val="FFFFFF"/>
              </a:gs>
              <a:gs pos="100000">
                <a:srgbClr val="9C6563">
                  <a:alpha val="0"/>
                </a:srgbClr>
              </a:gs>
              <a:gs pos="56000">
                <a:srgbClr val="80302D">
                  <a:alpha val="13000"/>
                </a:srgbClr>
              </a:gs>
              <a:gs pos="63000">
                <a:srgbClr val="C0524E">
                  <a:alpha val="45000"/>
                </a:srgbClr>
              </a:gs>
              <a:gs pos="87000">
                <a:srgbClr val="EBDAD4">
                  <a:alpha val="78000"/>
                </a:srgbClr>
              </a:gs>
              <a:gs pos="100000">
                <a:srgbClr val="55261C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19050">
            <a:noFill/>
            <a:prstDash val="lgDashDotDot"/>
          </a:ln>
        </p:spPr>
        <p:txBody>
          <a:bodyPr lIns="45720" rIns="45720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b="1" spc="300" dirty="0">
                <a:ln w="1270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C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ВЫВОД</a:t>
            </a:r>
            <a:endParaRPr lang="ru-RU" sz="6000" b="1" spc="300" dirty="0">
              <a:ln w="12700">
                <a:solidFill>
                  <a:schemeClr val="accent1">
                    <a:lumMod val="50000"/>
                  </a:schemeClr>
                </a:solidFill>
              </a:ln>
              <a:solidFill>
                <a:srgbClr val="FFC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+mj-ea"/>
              <a:cs typeface="+mj-cs"/>
            </a:endParaRPr>
          </a:p>
        </p:txBody>
      </p:sp>
      <p:pic>
        <p:nvPicPr>
          <p:cNvPr id="14340" name="Picture 4" descr="C:\Users\Jay\Desktop\e92f5f7d-357b-4a7c-b0b1-4870ba180e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852936"/>
            <a:ext cx="2765135" cy="3891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179512" y="66116"/>
            <a:ext cx="8848866" cy="1706700"/>
          </a:xfrm>
          <a:prstGeom prst="rect">
            <a:avLst/>
          </a:prstGeom>
          <a:gradFill flip="none" rotWithShape="1">
            <a:gsLst>
              <a:gs pos="78000">
                <a:srgbClr val="DCEBF5">
                  <a:alpha val="48000"/>
                </a:srgbClr>
              </a:gs>
              <a:gs pos="8000">
                <a:srgbClr val="83A7C3">
                  <a:alpha val="0"/>
                </a:srgbClr>
              </a:gs>
              <a:gs pos="13000">
                <a:srgbClr val="768FB9">
                  <a:alpha val="33000"/>
                </a:srgbClr>
              </a:gs>
              <a:gs pos="21001">
                <a:srgbClr val="83A7C3">
                  <a:alpha val="55000"/>
                </a:srgbClr>
              </a:gs>
              <a:gs pos="52000">
                <a:srgbClr val="FFFFFF"/>
              </a:gs>
              <a:gs pos="100000">
                <a:srgbClr val="9C6563">
                  <a:alpha val="0"/>
                </a:srgbClr>
              </a:gs>
              <a:gs pos="56000">
                <a:srgbClr val="80302D">
                  <a:alpha val="13000"/>
                </a:srgbClr>
              </a:gs>
              <a:gs pos="63000">
                <a:srgbClr val="C0524E">
                  <a:alpha val="45000"/>
                </a:srgbClr>
              </a:gs>
              <a:gs pos="87000">
                <a:srgbClr val="EBDAD4">
                  <a:alpha val="78000"/>
                </a:srgbClr>
              </a:gs>
              <a:gs pos="100000">
                <a:srgbClr val="55261C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19050">
            <a:noFill/>
            <a:prstDash val="lgDashDotDot"/>
          </a:ln>
        </p:spPr>
        <p:txBody>
          <a:bodyPr lIns="45720" rIns="45720" anchor="ctr">
            <a:normAutofit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spc="300" dirty="0">
                <a:ln w="1270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C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От РУКОВОДИТЕЛЕЙ проекта</a:t>
            </a:r>
            <a:endParaRPr lang="ru-RU" sz="5400" b="1" spc="300" dirty="0">
              <a:ln w="12700">
                <a:solidFill>
                  <a:schemeClr val="accent1">
                    <a:lumMod val="50000"/>
                  </a:schemeClr>
                </a:solidFill>
              </a:ln>
              <a:solidFill>
                <a:srgbClr val="FFC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+mj-ea"/>
              <a:cs typeface="+mj-cs"/>
            </a:endParaRPr>
          </a:p>
        </p:txBody>
      </p:sp>
      <p:pic>
        <p:nvPicPr>
          <p:cNvPr id="15364" name="Picture 4" descr="C:\Users\Jay\Desktop\image297712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083" y="4293096"/>
            <a:ext cx="3721596" cy="23818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Содержимое 1"/>
          <p:cNvSpPr>
            <a:spLocks noGrp="1"/>
          </p:cNvSpPr>
          <p:nvPr>
            <p:ph idx="1"/>
          </p:nvPr>
        </p:nvSpPr>
        <p:spPr>
          <a:xfrm>
            <a:off x="107950" y="2060575"/>
            <a:ext cx="9036050" cy="4608513"/>
          </a:xfrm>
        </p:spPr>
        <p:txBody>
          <a:bodyPr rtlCol="0">
            <a:normAutofit lnSpcReduction="10000"/>
          </a:bodyPr>
          <a:lstStyle/>
          <a:p>
            <a:pPr marL="365760" indent="-365760" fontAlgn="auto">
              <a:lnSpc>
                <a:spcPct val="125000"/>
              </a:lnSpc>
              <a:spcAft>
                <a:spcPts val="0"/>
              </a:spcAft>
              <a:buClr>
                <a:srgbClr val="CC6600"/>
              </a:buClr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rgbClr val="002060"/>
                </a:solidFill>
              </a:rPr>
              <a:t>Данная проектная деятельность способствует формированию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ключевых компетентностей учащихся</a:t>
            </a:r>
            <a:r>
              <a:rPr lang="ru-RU" dirty="0" smtClean="0">
                <a:solidFill>
                  <a:srgbClr val="002060"/>
                </a:solidFill>
              </a:rPr>
              <a:t>, подготовки их к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реальным условиям жизнедеятельности</a:t>
            </a:r>
            <a:r>
              <a:rPr lang="ru-RU" dirty="0" smtClean="0">
                <a:solidFill>
                  <a:srgbClr val="002060"/>
                </a:solidFill>
              </a:rPr>
              <a:t>. Выводит процесс обучения и воспитания из стен школы </a:t>
            </a:r>
            <a:r>
              <a:rPr lang="ru-RU" u="sng" dirty="0" smtClean="0">
                <a:solidFill>
                  <a:srgbClr val="002060"/>
                </a:solidFill>
              </a:rPr>
              <a:t>в окружающий мир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</a:p>
          <a:p>
            <a:pPr marL="365760" indent="-365760" fontAlgn="auto">
              <a:lnSpc>
                <a:spcPct val="125000"/>
              </a:lnSpc>
              <a:spcAft>
                <a:spcPts val="0"/>
              </a:spcAft>
              <a:buClr>
                <a:srgbClr val="CC6600"/>
              </a:buClr>
              <a:buFont typeface="Wingdings" pitchFamily="2" charset="2"/>
              <a:buChar char="v"/>
              <a:defRPr/>
            </a:pPr>
            <a:endParaRPr lang="ru-RU" sz="1400" dirty="0" smtClean="0">
              <a:solidFill>
                <a:srgbClr val="002060"/>
              </a:solidFill>
            </a:endParaRPr>
          </a:p>
          <a:p>
            <a:pPr fontAlgn="auto">
              <a:lnSpc>
                <a:spcPct val="125000"/>
              </a:lnSpc>
              <a:spcAft>
                <a:spcPts val="0"/>
              </a:spcAft>
              <a:buClr>
                <a:srgbClr val="CC6600"/>
              </a:buClr>
              <a:buFont typeface="Wingdings" pitchFamily="2" charset="2"/>
              <a:buChar char="v"/>
              <a:defRPr/>
            </a:pPr>
            <a:r>
              <a:rPr lang="ru-RU" sz="2200" dirty="0" smtClean="0">
                <a:solidFill>
                  <a:srgbClr val="002060"/>
                </a:solidFill>
              </a:rPr>
              <a:t>Поэтому </a:t>
            </a:r>
            <a:r>
              <a:rPr lang="ru-RU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продолжение проекта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</a:p>
          <a:p>
            <a:pPr indent="-11113" fontAlgn="auto">
              <a:lnSpc>
                <a:spcPct val="125000"/>
              </a:lnSpc>
              <a:spcAft>
                <a:spcPts val="0"/>
              </a:spcAft>
              <a:buClr>
                <a:srgbClr val="CC6600"/>
              </a:buClr>
              <a:buFont typeface="Wingdings" pitchFamily="2" charset="2"/>
              <a:buNone/>
              <a:defRPr/>
            </a:pPr>
            <a:r>
              <a:rPr lang="ru-RU" sz="2200" dirty="0" smtClean="0">
                <a:solidFill>
                  <a:srgbClr val="002060"/>
                </a:solidFill>
              </a:rPr>
              <a:t>предусматривает </a:t>
            </a:r>
            <a:r>
              <a:rPr lang="ru-RU" sz="2200" u="sng" dirty="0" smtClean="0">
                <a:solidFill>
                  <a:srgbClr val="002060"/>
                </a:solidFill>
              </a:rPr>
              <a:t>перенос деятельности</a:t>
            </a:r>
          </a:p>
          <a:p>
            <a:pPr indent="-11113" fontAlgn="auto">
              <a:lnSpc>
                <a:spcPct val="125000"/>
              </a:lnSpc>
              <a:spcAft>
                <a:spcPts val="0"/>
              </a:spcAft>
              <a:buClr>
                <a:srgbClr val="CC6600"/>
              </a:buClr>
              <a:buFont typeface="Wingdings" pitchFamily="2" charset="2"/>
              <a:buNone/>
              <a:defRPr/>
            </a:pPr>
            <a:r>
              <a:rPr lang="ru-RU" sz="2200" dirty="0" smtClean="0">
                <a:solidFill>
                  <a:srgbClr val="002060"/>
                </a:solidFill>
              </a:rPr>
              <a:t>на территорию всего Пермского края </a:t>
            </a:r>
            <a:endParaRPr lang="ru-RU" sz="2200" dirty="0">
              <a:solidFill>
                <a:srgbClr val="002060"/>
              </a:solidFill>
            </a:endParaRPr>
          </a:p>
          <a:p>
            <a:pPr indent="-11113" fontAlgn="auto">
              <a:lnSpc>
                <a:spcPct val="125000"/>
              </a:lnSpc>
              <a:spcAft>
                <a:spcPts val="0"/>
              </a:spcAft>
              <a:buClr>
                <a:srgbClr val="CC6600"/>
              </a:buClr>
              <a:buFont typeface="Wingdings" pitchFamily="2" charset="2"/>
              <a:buNone/>
              <a:defRPr/>
            </a:pPr>
            <a:r>
              <a:rPr lang="ru-RU" sz="2200" dirty="0" smtClean="0">
                <a:solidFill>
                  <a:srgbClr val="002060"/>
                </a:solidFill>
              </a:rPr>
              <a:t>по месту жительства учащихся.</a:t>
            </a:r>
          </a:p>
          <a:p>
            <a:pPr marL="365760" indent="-365760" fontAlgn="auto">
              <a:spcAft>
                <a:spcPts val="0"/>
              </a:spcAft>
              <a:defRPr/>
            </a:pPr>
            <a:endParaRPr lang="ru-RU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0350"/>
            <a:ext cx="8362950" cy="583565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работы </a:t>
            </a:r>
            <a:r>
              <a:rPr lang="ru-RU" dirty="0" smtClean="0">
                <a:solidFill>
                  <a:srgbClr val="002060"/>
                </a:solidFill>
              </a:rPr>
              <a:t>– изучение видов птиц,  обитающих на территории школы-интерната и их предпочтения в питании.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sz="1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74320" indent="-274320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Объект исследования</a:t>
            </a:r>
            <a:r>
              <a:rPr lang="ru-RU" i="1" dirty="0" smtClean="0">
                <a:solidFill>
                  <a:srgbClr val="FFC00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– зимующие птицы на территории школы-интерната.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7" name="Picture 3" descr="C:\Users\Учитель\Desktop\20110329-bir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933056"/>
            <a:ext cx="3240360" cy="264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Учитель\Desktop\459440_html_m7cdbd1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388" y="3284984"/>
            <a:ext cx="3100478" cy="2372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Учитель\Desktop\slide0017_image0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3073" y="3429000"/>
            <a:ext cx="2736304" cy="2780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288" y="1368425"/>
            <a:ext cx="8497887" cy="4752975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i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Теоретический этап</a:t>
            </a:r>
          </a:p>
          <a:p>
            <a:pPr marL="452438" indent="-276225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  <a:endParaRPr lang="ru-RU" sz="2800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33412" indent="-45720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Изучить, какие птицы зимуют в Пермском крае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5" name="Picture 3" descr="C:\Users\Учитель\Desktop\4710978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068960"/>
            <a:ext cx="3960440" cy="2227747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5" name="Picture 2" descr="C:\Users\Учитель\Desktop\106214962_article1414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068960"/>
            <a:ext cx="3547934" cy="2931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Учитель\Desktop\djat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005064"/>
            <a:ext cx="2248102" cy="2585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755576" y="123784"/>
            <a:ext cx="7776864" cy="1216983"/>
          </a:xfrm>
          <a:prstGeom prst="rect">
            <a:avLst/>
          </a:prstGeom>
          <a:gradFill flip="none" rotWithShape="1">
            <a:gsLst>
              <a:gs pos="78000">
                <a:srgbClr val="DCEBF5">
                  <a:alpha val="48000"/>
                </a:srgbClr>
              </a:gs>
              <a:gs pos="8000">
                <a:srgbClr val="83A7C3">
                  <a:alpha val="0"/>
                </a:srgbClr>
              </a:gs>
              <a:gs pos="13000">
                <a:srgbClr val="768FB9">
                  <a:alpha val="33000"/>
                </a:srgbClr>
              </a:gs>
              <a:gs pos="21001">
                <a:srgbClr val="83A7C3">
                  <a:alpha val="55000"/>
                </a:srgbClr>
              </a:gs>
              <a:gs pos="52000">
                <a:srgbClr val="FFFFFF"/>
              </a:gs>
              <a:gs pos="100000">
                <a:srgbClr val="9C6563">
                  <a:alpha val="0"/>
                </a:srgbClr>
              </a:gs>
              <a:gs pos="56000">
                <a:srgbClr val="80302D">
                  <a:alpha val="13000"/>
                </a:srgbClr>
              </a:gs>
              <a:gs pos="63000">
                <a:srgbClr val="C0524E">
                  <a:alpha val="45000"/>
                </a:srgbClr>
              </a:gs>
              <a:gs pos="87000">
                <a:srgbClr val="EBDAD4">
                  <a:alpha val="78000"/>
                </a:srgbClr>
              </a:gs>
              <a:gs pos="100000">
                <a:srgbClr val="55261C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19050">
            <a:noFill/>
            <a:prstDash val="lgDashDotDot"/>
          </a:ln>
        </p:spPr>
        <p:txBody>
          <a:bodyPr lIns="45720" rIns="45720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spc="300" dirty="0">
                <a:ln w="1270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C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ЭТАПЫ РАБОТЫ</a:t>
            </a:r>
            <a:endParaRPr lang="ru-RU" sz="5400" b="1" spc="300" dirty="0">
              <a:ln w="12700">
                <a:solidFill>
                  <a:schemeClr val="accent1">
                    <a:lumMod val="50000"/>
                  </a:schemeClr>
                </a:solidFill>
              </a:ln>
              <a:solidFill>
                <a:srgbClr val="FFC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0825" y="287338"/>
            <a:ext cx="8448675" cy="6264275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i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Практический этап</a:t>
            </a:r>
          </a:p>
          <a:p>
            <a:pPr marL="273050" indent="80963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  <a:endParaRPr lang="ru-RU" sz="2800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30250" indent="-45720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Изготовить кормушки для птиц</a:t>
            </a:r>
          </a:p>
          <a:p>
            <a:pPr marL="730250" indent="-45720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Следить за количеством корма в кормушках</a:t>
            </a:r>
          </a:p>
          <a:p>
            <a:pPr marL="273050" indent="80963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 smtClean="0">
              <a:solidFill>
                <a:srgbClr val="002060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sz="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i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Наблюдения</a:t>
            </a:r>
          </a:p>
          <a:p>
            <a:pPr marL="273050" indent="80963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  <a:endParaRPr lang="ru-RU" sz="2800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2312" indent="-45720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Выявить, какие птицы зимуют на территории школы-интерната</a:t>
            </a:r>
          </a:p>
          <a:p>
            <a:pPr marL="722312" indent="-45720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Выяснить, какой корм предпочитают птицы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196" name="Picture 4" descr="C:\Users\Jay\Desktop\0017-021-Zimnjaja-stolovaja-dlja-pti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8639"/>
            <a:ext cx="3456384" cy="22322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395536" y="123784"/>
            <a:ext cx="8352928" cy="1577024"/>
          </a:xfrm>
          <a:prstGeom prst="rect">
            <a:avLst/>
          </a:prstGeom>
          <a:gradFill flip="none" rotWithShape="1">
            <a:gsLst>
              <a:gs pos="78000">
                <a:srgbClr val="DCEBF5">
                  <a:alpha val="48000"/>
                </a:srgbClr>
              </a:gs>
              <a:gs pos="8000">
                <a:srgbClr val="83A7C3">
                  <a:alpha val="0"/>
                </a:srgbClr>
              </a:gs>
              <a:gs pos="13000">
                <a:srgbClr val="768FB9">
                  <a:alpha val="33000"/>
                </a:srgbClr>
              </a:gs>
              <a:gs pos="21001">
                <a:srgbClr val="83A7C3">
                  <a:alpha val="55000"/>
                </a:srgbClr>
              </a:gs>
              <a:gs pos="52000">
                <a:srgbClr val="FFFFFF"/>
              </a:gs>
              <a:gs pos="100000">
                <a:srgbClr val="9C6563">
                  <a:alpha val="0"/>
                </a:srgbClr>
              </a:gs>
              <a:gs pos="56000">
                <a:srgbClr val="80302D">
                  <a:alpha val="13000"/>
                </a:srgbClr>
              </a:gs>
              <a:gs pos="63000">
                <a:srgbClr val="C0524E">
                  <a:alpha val="45000"/>
                </a:srgbClr>
              </a:gs>
              <a:gs pos="87000">
                <a:srgbClr val="EBDAD4">
                  <a:alpha val="78000"/>
                </a:srgbClr>
              </a:gs>
              <a:gs pos="100000">
                <a:srgbClr val="55261C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19050">
            <a:noFill/>
            <a:prstDash val="lgDashDotDot"/>
          </a:ln>
        </p:spPr>
        <p:txBody>
          <a:bodyPr lIns="45720" rIns="45720" anchor="ctr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spc="300" dirty="0">
                <a:ln w="1270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C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ТЕОРЕТИЧЕСКИЙ ЭТАП</a:t>
            </a:r>
            <a:endParaRPr lang="ru-RU" sz="5400" b="1" spc="300" dirty="0">
              <a:ln w="12700">
                <a:solidFill>
                  <a:schemeClr val="accent1">
                    <a:lumMod val="50000"/>
                  </a:schemeClr>
                </a:solidFill>
              </a:ln>
              <a:solidFill>
                <a:srgbClr val="FFC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+mj-ea"/>
              <a:cs typeface="+mj-cs"/>
            </a:endParaRPr>
          </a:p>
        </p:txBody>
      </p:sp>
      <p:pic>
        <p:nvPicPr>
          <p:cNvPr id="9222" name="Picture 6" descr="C:\Users\Jay\Desktop\i_1a6cc5f1117f270c_html_39c613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92859"/>
            <a:ext cx="5616624" cy="42604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Содержимое 1"/>
          <p:cNvSpPr>
            <a:spLocks noGrp="1"/>
          </p:cNvSpPr>
          <p:nvPr>
            <p:ph idx="1"/>
          </p:nvPr>
        </p:nvSpPr>
        <p:spPr>
          <a:xfrm>
            <a:off x="5795963" y="2420938"/>
            <a:ext cx="3168650" cy="3902075"/>
          </a:xfrm>
        </p:spPr>
        <p:txBody>
          <a:bodyPr/>
          <a:lstStyle/>
          <a:p>
            <a:pPr marL="0" indent="0" algn="ctr">
              <a:lnSpc>
                <a:spcPct val="125000"/>
              </a:lnSpc>
              <a:buFont typeface="Wingdings" pitchFamily="2" charset="2"/>
              <a:buNone/>
            </a:pPr>
            <a:r>
              <a:rPr lang="ru-RU" altLang="ru-RU" sz="2800" i="1" smtClean="0">
                <a:solidFill>
                  <a:srgbClr val="002060"/>
                </a:solidFill>
              </a:rPr>
              <a:t>Изучение и обсуждение адаптированного текста о зимующих птицах Пермского края.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1"/>
          <p:cNvSpPr>
            <a:spLocks noGrp="1"/>
          </p:cNvSpPr>
          <p:nvPr>
            <p:ph idx="1"/>
          </p:nvPr>
        </p:nvSpPr>
        <p:spPr>
          <a:xfrm>
            <a:off x="250825" y="1262063"/>
            <a:ext cx="8642350" cy="57785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altLang="ru-RU" sz="2800" i="1" smtClean="0">
                <a:solidFill>
                  <a:srgbClr val="002060"/>
                </a:solidFill>
              </a:rPr>
              <a:t>Изготовление кормушек совместно с родителями.</a:t>
            </a:r>
          </a:p>
        </p:txBody>
      </p:sp>
      <p:pic>
        <p:nvPicPr>
          <p:cNvPr id="6146" name="Picture 2" descr="C:\Users\Учитель\Desktop\Савельева В.Ю\птицы\ST8339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2132856"/>
            <a:ext cx="6984776" cy="4572298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251520" y="34220"/>
            <a:ext cx="8712968" cy="1234540"/>
          </a:xfrm>
          <a:prstGeom prst="rect">
            <a:avLst/>
          </a:prstGeom>
          <a:gradFill flip="none" rotWithShape="1">
            <a:gsLst>
              <a:gs pos="78000">
                <a:srgbClr val="DCEBF5">
                  <a:alpha val="48000"/>
                </a:srgbClr>
              </a:gs>
              <a:gs pos="8000">
                <a:srgbClr val="83A7C3">
                  <a:alpha val="0"/>
                </a:srgbClr>
              </a:gs>
              <a:gs pos="13000">
                <a:srgbClr val="768FB9">
                  <a:alpha val="33000"/>
                </a:srgbClr>
              </a:gs>
              <a:gs pos="21001">
                <a:srgbClr val="83A7C3">
                  <a:alpha val="55000"/>
                </a:srgbClr>
              </a:gs>
              <a:gs pos="52000">
                <a:srgbClr val="FFFFFF"/>
              </a:gs>
              <a:gs pos="100000">
                <a:srgbClr val="9C6563">
                  <a:alpha val="0"/>
                </a:srgbClr>
              </a:gs>
              <a:gs pos="56000">
                <a:srgbClr val="80302D">
                  <a:alpha val="13000"/>
                </a:srgbClr>
              </a:gs>
              <a:gs pos="63000">
                <a:srgbClr val="C0524E">
                  <a:alpha val="45000"/>
                </a:srgbClr>
              </a:gs>
              <a:gs pos="87000">
                <a:srgbClr val="EBDAD4">
                  <a:alpha val="78000"/>
                </a:srgbClr>
              </a:gs>
              <a:gs pos="100000">
                <a:srgbClr val="55261C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19050">
            <a:noFill/>
            <a:prstDash val="lgDashDotDot"/>
          </a:ln>
        </p:spPr>
        <p:txBody>
          <a:bodyPr lIns="45720" rIns="45720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spc="300" dirty="0">
                <a:ln w="1270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C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ПРАКТИЧЕСКИЙ ЭТАП</a:t>
            </a:r>
            <a:endParaRPr lang="ru-RU" sz="5400" b="1" spc="300" dirty="0">
              <a:ln w="12700">
                <a:solidFill>
                  <a:schemeClr val="accent1">
                    <a:lumMod val="50000"/>
                  </a:schemeClr>
                </a:solidFill>
              </a:ln>
              <a:solidFill>
                <a:srgbClr val="FFC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1"/>
          <p:cNvSpPr>
            <a:spLocks noGrp="1"/>
          </p:cNvSpPr>
          <p:nvPr>
            <p:ph idx="1"/>
          </p:nvPr>
        </p:nvSpPr>
        <p:spPr>
          <a:xfrm>
            <a:off x="420688" y="1052513"/>
            <a:ext cx="8229600" cy="935037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altLang="ru-RU" sz="2200" i="1" smtClean="0">
                <a:solidFill>
                  <a:srgbClr val="002060"/>
                </a:solidFill>
              </a:rPr>
              <a:t>Регулярное наполнение кормушек </a:t>
            </a:r>
            <a:r>
              <a:rPr lang="ru-RU" altLang="ru-RU" sz="2200" b="1" i="1" smtClean="0">
                <a:solidFill>
                  <a:srgbClr val="002060"/>
                </a:solidFill>
              </a:rPr>
              <a:t>разным кормом</a:t>
            </a:r>
            <a:r>
              <a:rPr lang="ru-RU" altLang="ru-RU" sz="2200" i="1" smtClean="0">
                <a:solidFill>
                  <a:srgbClr val="002060"/>
                </a:solidFill>
              </a:rPr>
              <a:t>: семечками, пшеном, хлебом, смешанным кормом.</a:t>
            </a: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179512" y="0"/>
            <a:ext cx="8712968" cy="1124744"/>
          </a:xfrm>
          <a:prstGeom prst="rect">
            <a:avLst/>
          </a:prstGeom>
          <a:gradFill flip="none" rotWithShape="1">
            <a:gsLst>
              <a:gs pos="78000">
                <a:srgbClr val="DCEBF5">
                  <a:alpha val="48000"/>
                </a:srgbClr>
              </a:gs>
              <a:gs pos="8000">
                <a:srgbClr val="83A7C3">
                  <a:alpha val="0"/>
                </a:srgbClr>
              </a:gs>
              <a:gs pos="13000">
                <a:srgbClr val="768FB9">
                  <a:alpha val="33000"/>
                </a:srgbClr>
              </a:gs>
              <a:gs pos="21001">
                <a:srgbClr val="83A7C3">
                  <a:alpha val="55000"/>
                </a:srgbClr>
              </a:gs>
              <a:gs pos="52000">
                <a:srgbClr val="FFFFFF"/>
              </a:gs>
              <a:gs pos="100000">
                <a:srgbClr val="9C6563">
                  <a:alpha val="0"/>
                </a:srgbClr>
              </a:gs>
              <a:gs pos="56000">
                <a:srgbClr val="80302D">
                  <a:alpha val="13000"/>
                </a:srgbClr>
              </a:gs>
              <a:gs pos="63000">
                <a:srgbClr val="C0524E">
                  <a:alpha val="45000"/>
                </a:srgbClr>
              </a:gs>
              <a:gs pos="87000">
                <a:srgbClr val="EBDAD4">
                  <a:alpha val="78000"/>
                </a:srgbClr>
              </a:gs>
              <a:gs pos="100000">
                <a:srgbClr val="55261C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19050">
            <a:noFill/>
            <a:prstDash val="lgDashDotDot"/>
          </a:ln>
        </p:spPr>
        <p:txBody>
          <a:bodyPr lIns="45720" rIns="45720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spc="300" dirty="0">
                <a:ln w="1270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C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ПРАКТИЧЕСКИЙ ЭТАП</a:t>
            </a:r>
            <a:endParaRPr lang="ru-RU" sz="5400" b="1" spc="300" dirty="0">
              <a:ln w="12700">
                <a:solidFill>
                  <a:schemeClr val="accent1">
                    <a:lumMod val="50000"/>
                  </a:schemeClr>
                </a:solidFill>
              </a:ln>
              <a:solidFill>
                <a:srgbClr val="FFC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+mj-ea"/>
              <a:cs typeface="+mj-cs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74279"/>
            <a:ext cx="3835883" cy="2876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F:\Лера\ST8340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976108"/>
            <a:ext cx="3492452" cy="2618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F:\Лера\ST8340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948222"/>
            <a:ext cx="3777757" cy="2832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1"/>
            <a:ext cx="3312368" cy="2429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Учитель\Desktop\679808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509120"/>
            <a:ext cx="3096344" cy="2149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1" name="Содержимое 1"/>
          <p:cNvSpPr>
            <a:spLocks noGrp="1"/>
          </p:cNvSpPr>
          <p:nvPr>
            <p:ph idx="1"/>
          </p:nvPr>
        </p:nvSpPr>
        <p:spPr>
          <a:xfrm>
            <a:off x="323850" y="1052513"/>
            <a:ext cx="8496300" cy="936625"/>
          </a:xfrm>
        </p:spPr>
        <p:txBody>
          <a:bodyPr rtlCol="0">
            <a:normAutofit fontScale="92500"/>
          </a:bodyPr>
          <a:lstStyle/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i="1" dirty="0" smtClean="0">
                <a:solidFill>
                  <a:srgbClr val="002060"/>
                </a:solidFill>
              </a:rPr>
              <a:t>Выявлено, что на территории школы-интерната обитают синицы, воробьи, снегири, сороки, вороны, дятлы.</a:t>
            </a:r>
          </a:p>
        </p:txBody>
      </p:sp>
      <p:pic>
        <p:nvPicPr>
          <p:cNvPr id="7170" name="Picture 2" descr="C:\Users\Учитель\Desktop\1936446ar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631" y="2060848"/>
            <a:ext cx="3001266" cy="2664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Users\Учитель\Desktop\94994213_81508603_large_2835299_000042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24884" y="2343951"/>
            <a:ext cx="3156168" cy="2165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C:\Users\Учитель\Desktop\62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5410" y="4797152"/>
            <a:ext cx="2960446" cy="1867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C:\Users\Учитель\Desktop\7041_cc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343952"/>
            <a:ext cx="2872872" cy="2154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5" name="Picture 7" descr="C:\Users\Учитель\Desktop\bird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4437112"/>
            <a:ext cx="2448272" cy="2293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315410" y="66116"/>
            <a:ext cx="8712968" cy="986620"/>
          </a:xfrm>
          <a:prstGeom prst="rect">
            <a:avLst/>
          </a:prstGeom>
          <a:gradFill flip="none" rotWithShape="1">
            <a:gsLst>
              <a:gs pos="78000">
                <a:srgbClr val="DCEBF5">
                  <a:alpha val="48000"/>
                </a:srgbClr>
              </a:gs>
              <a:gs pos="8000">
                <a:srgbClr val="83A7C3">
                  <a:alpha val="0"/>
                </a:srgbClr>
              </a:gs>
              <a:gs pos="13000">
                <a:srgbClr val="768FB9">
                  <a:alpha val="33000"/>
                </a:srgbClr>
              </a:gs>
              <a:gs pos="21001">
                <a:srgbClr val="83A7C3">
                  <a:alpha val="55000"/>
                </a:srgbClr>
              </a:gs>
              <a:gs pos="52000">
                <a:srgbClr val="FFFFFF"/>
              </a:gs>
              <a:gs pos="100000">
                <a:srgbClr val="9C6563">
                  <a:alpha val="0"/>
                </a:srgbClr>
              </a:gs>
              <a:gs pos="56000">
                <a:srgbClr val="80302D">
                  <a:alpha val="13000"/>
                </a:srgbClr>
              </a:gs>
              <a:gs pos="63000">
                <a:srgbClr val="C0524E">
                  <a:alpha val="45000"/>
                </a:srgbClr>
              </a:gs>
              <a:gs pos="87000">
                <a:srgbClr val="EBDAD4">
                  <a:alpha val="78000"/>
                </a:srgbClr>
              </a:gs>
              <a:gs pos="100000">
                <a:srgbClr val="55261C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19050">
            <a:noFill/>
            <a:prstDash val="lgDashDotDot"/>
          </a:ln>
        </p:spPr>
        <p:txBody>
          <a:bodyPr lIns="45720" rIns="45720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spc="300" dirty="0">
                <a:ln w="1270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C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НАБЛЮДЕНИЕ</a:t>
            </a:r>
            <a:endParaRPr lang="ru-RU" sz="5400" b="1" spc="300" dirty="0">
              <a:ln w="12700">
                <a:solidFill>
                  <a:schemeClr val="accent1">
                    <a:lumMod val="50000"/>
                  </a:schemeClr>
                </a:solidFill>
              </a:ln>
              <a:solidFill>
                <a:srgbClr val="FFC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1"/>
          <p:cNvSpPr>
            <a:spLocks noGrp="1"/>
          </p:cNvSpPr>
          <p:nvPr>
            <p:ph idx="1"/>
          </p:nvPr>
        </p:nvSpPr>
        <p:spPr>
          <a:xfrm>
            <a:off x="323850" y="4221163"/>
            <a:ext cx="4176713" cy="2347912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altLang="ru-RU" sz="2800" b="1" i="1" smtClean="0">
                <a:solidFill>
                  <a:srgbClr val="002060"/>
                </a:solidFill>
              </a:rPr>
              <a:t>Кормушка с семечками </a:t>
            </a:r>
            <a:r>
              <a:rPr lang="ru-RU" altLang="ru-RU" sz="2800" i="1" smtClean="0">
                <a:solidFill>
                  <a:srgbClr val="002060"/>
                </a:solidFill>
              </a:rPr>
              <a:t>среди птиц пользуется большей популярностью.</a:t>
            </a: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468313" y="1341438"/>
          <a:ext cx="8280400" cy="2343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100"/>
                <a:gridCol w="2070100"/>
                <a:gridCol w="2070100"/>
                <a:gridCol w="2070100"/>
              </a:tblGrid>
              <a:tr h="64006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Семечки</a:t>
                      </a:r>
                      <a:endParaRPr lang="ru-RU" sz="1800" dirty="0"/>
                    </a:p>
                  </a:txBody>
                  <a:tcPr marL="91434" marR="91434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Пшено</a:t>
                      </a:r>
                      <a:endParaRPr lang="ru-RU" sz="1800" dirty="0"/>
                    </a:p>
                  </a:txBody>
                  <a:tcPr marL="91434" marR="91434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Хлеб</a:t>
                      </a:r>
                      <a:endParaRPr lang="ru-RU" sz="1800" dirty="0"/>
                    </a:p>
                  </a:txBody>
                  <a:tcPr marL="91434" marR="91434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Смешанный</a:t>
                      </a:r>
                      <a:r>
                        <a:rPr lang="ru-RU" sz="1800" baseline="0" dirty="0" smtClean="0"/>
                        <a:t> корм</a:t>
                      </a:r>
                      <a:endParaRPr lang="ru-RU" sz="1800" dirty="0"/>
                    </a:p>
                  </a:txBody>
                  <a:tcPr marL="91434" marR="91434" marT="45716" marB="45716" anchor="ctr"/>
                </a:tc>
              </a:tr>
              <a:tr h="170308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Количество подсыпок – </a:t>
                      </a:r>
                    </a:p>
                    <a:p>
                      <a:pPr algn="ctr"/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раза в день</a:t>
                      </a:r>
                      <a:endParaRPr lang="ru-RU" sz="1800" dirty="0"/>
                    </a:p>
                  </a:txBody>
                  <a:tcPr marL="91434" marR="91434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Количество подсыпок – </a:t>
                      </a:r>
                    </a:p>
                    <a:p>
                      <a:pPr algn="ctr"/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раза в неделю</a:t>
                      </a:r>
                      <a:endParaRPr lang="ru-RU" sz="24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4" marR="91434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Количество подсыпок – </a:t>
                      </a:r>
                    </a:p>
                    <a:p>
                      <a:pPr algn="ctr"/>
                      <a:r>
                        <a:rPr lang="ru-RU" sz="1800" dirty="0" smtClean="0"/>
                        <a:t> </a:t>
                      </a:r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раза в неделю</a:t>
                      </a:r>
                      <a:endParaRPr lang="ru-RU" sz="24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4" marR="91434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Количество подсыпок –</a:t>
                      </a:r>
                      <a:r>
                        <a:rPr lang="ru-RU" sz="18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800" dirty="0" smtClean="0"/>
                        <a:t> </a:t>
                      </a:r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раза в неделю</a:t>
                      </a:r>
                      <a:endParaRPr lang="ru-RU" sz="1800" dirty="0"/>
                    </a:p>
                  </a:txBody>
                  <a:tcPr marL="91434" marR="91434" marT="45716" marB="45716"/>
                </a:tc>
              </a:tr>
            </a:tbl>
          </a:graphicData>
        </a:graphic>
      </p:graphicFrame>
      <p:sp>
        <p:nvSpPr>
          <p:cNvPr id="7" name="Заголовок 3"/>
          <p:cNvSpPr txBox="1">
            <a:spLocks/>
          </p:cNvSpPr>
          <p:nvPr/>
        </p:nvSpPr>
        <p:spPr>
          <a:xfrm>
            <a:off x="315410" y="66116"/>
            <a:ext cx="8712968" cy="1130636"/>
          </a:xfrm>
          <a:prstGeom prst="rect">
            <a:avLst/>
          </a:prstGeom>
          <a:gradFill flip="none" rotWithShape="1">
            <a:gsLst>
              <a:gs pos="78000">
                <a:srgbClr val="DCEBF5">
                  <a:alpha val="48000"/>
                </a:srgbClr>
              </a:gs>
              <a:gs pos="8000">
                <a:srgbClr val="83A7C3">
                  <a:alpha val="0"/>
                </a:srgbClr>
              </a:gs>
              <a:gs pos="13000">
                <a:srgbClr val="768FB9">
                  <a:alpha val="33000"/>
                </a:srgbClr>
              </a:gs>
              <a:gs pos="21001">
                <a:srgbClr val="83A7C3">
                  <a:alpha val="55000"/>
                </a:srgbClr>
              </a:gs>
              <a:gs pos="52000">
                <a:srgbClr val="FFFFFF"/>
              </a:gs>
              <a:gs pos="100000">
                <a:srgbClr val="9C6563">
                  <a:alpha val="0"/>
                </a:srgbClr>
              </a:gs>
              <a:gs pos="56000">
                <a:srgbClr val="80302D">
                  <a:alpha val="13000"/>
                </a:srgbClr>
              </a:gs>
              <a:gs pos="63000">
                <a:srgbClr val="C0524E">
                  <a:alpha val="45000"/>
                </a:srgbClr>
              </a:gs>
              <a:gs pos="87000">
                <a:srgbClr val="EBDAD4">
                  <a:alpha val="78000"/>
                </a:srgbClr>
              </a:gs>
              <a:gs pos="100000">
                <a:srgbClr val="55261C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19050">
            <a:noFill/>
            <a:prstDash val="lgDashDotDot"/>
          </a:ln>
        </p:spPr>
        <p:txBody>
          <a:bodyPr lIns="45720" rIns="45720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spc="300" dirty="0">
                <a:ln w="1270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C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НАБЛЮДЕНИЕ</a:t>
            </a:r>
            <a:endParaRPr lang="ru-RU" sz="5400" b="1" spc="300" dirty="0">
              <a:ln w="12700">
                <a:solidFill>
                  <a:schemeClr val="accent1">
                    <a:lumMod val="50000"/>
                  </a:schemeClr>
                </a:solidFill>
              </a:ln>
              <a:solidFill>
                <a:srgbClr val="FFC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+mj-ea"/>
              <a:cs typeface="+mj-cs"/>
            </a:endParaRPr>
          </a:p>
        </p:txBody>
      </p:sp>
      <p:pic>
        <p:nvPicPr>
          <p:cNvPr id="8" name="Picture 2" descr="F:\Лера\ST834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87900" y="3860800"/>
            <a:ext cx="3727450" cy="2795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248</TotalTime>
  <Words>333</Words>
  <Application>Microsoft Office PowerPoint</Application>
  <PresentationFormat>Экран (4:3)</PresentationFormat>
  <Paragraphs>63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Constantia</vt:lpstr>
      <vt:lpstr>Wingdings</vt:lpstr>
      <vt:lpstr>Calibri</vt:lpstr>
      <vt:lpstr>Wingdings 2</vt:lpstr>
      <vt:lpstr>Твердый переплет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ГКС(к)ОУ "Школа-интернат для неслышащих детей"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Зимующие птицы нашего края</dc:title>
  <dc:creator>Учитель</dc:creator>
  <cp:lastModifiedBy>Perceptron</cp:lastModifiedBy>
  <cp:revision>26</cp:revision>
  <dcterms:created xsi:type="dcterms:W3CDTF">2014-04-12T10:50:12Z</dcterms:created>
  <dcterms:modified xsi:type="dcterms:W3CDTF">2014-04-21T10:49:38Z</dcterms:modified>
</cp:coreProperties>
</file>