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78" r:id="rId4"/>
    <p:sldId id="257" r:id="rId5"/>
    <p:sldId id="259" r:id="rId6"/>
    <p:sldId id="262" r:id="rId7"/>
    <p:sldId id="261" r:id="rId8"/>
    <p:sldId id="280" r:id="rId9"/>
    <p:sldId id="260" r:id="rId10"/>
    <p:sldId id="267" r:id="rId11"/>
    <p:sldId id="265" r:id="rId12"/>
    <p:sldId id="277" r:id="rId13"/>
    <p:sldId id="269" r:id="rId14"/>
    <p:sldId id="268" r:id="rId15"/>
    <p:sldId id="270" r:id="rId16"/>
    <p:sldId id="272" r:id="rId17"/>
    <p:sldId id="281" r:id="rId18"/>
    <p:sldId id="271" r:id="rId19"/>
    <p:sldId id="273" r:id="rId20"/>
    <p:sldId id="274" r:id="rId21"/>
    <p:sldId id="282" r:id="rId22"/>
    <p:sldId id="284" r:id="rId23"/>
    <p:sldId id="285" r:id="rId24"/>
    <p:sldId id="288" r:id="rId25"/>
    <p:sldId id="283" r:id="rId26"/>
    <p:sldId id="289" r:id="rId27"/>
    <p:sldId id="286" r:id="rId28"/>
    <p:sldId id="287" r:id="rId29"/>
    <p:sldId id="290" r:id="rId30"/>
    <p:sldId id="291" r:id="rId31"/>
    <p:sldId id="292" r:id="rId32"/>
    <p:sldId id="293" r:id="rId33"/>
    <p:sldId id="266" r:id="rId34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1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E6958-8B7E-4231-8D72-7361E81AE709}" type="datetimeFigureOut">
              <a:rPr lang="ru-RU" smtClean="0"/>
              <a:pPr/>
              <a:t>20.03.2013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44C21-C6F4-4B52-AD50-A01102212D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E6958-8B7E-4231-8D72-7361E81AE709}" type="datetimeFigureOut">
              <a:rPr lang="ru-RU" smtClean="0"/>
              <a:pPr/>
              <a:t>20.03.2013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44C21-C6F4-4B52-AD50-A01102212D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E6958-8B7E-4231-8D72-7361E81AE709}" type="datetimeFigureOut">
              <a:rPr lang="ru-RU" smtClean="0"/>
              <a:pPr/>
              <a:t>20.03.2013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44C21-C6F4-4B52-AD50-A01102212D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E6958-8B7E-4231-8D72-7361E81AE709}" type="datetimeFigureOut">
              <a:rPr lang="ru-RU" smtClean="0"/>
              <a:pPr/>
              <a:t>20.03.2013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44C21-C6F4-4B52-AD50-A01102212D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E6958-8B7E-4231-8D72-7361E81AE709}" type="datetimeFigureOut">
              <a:rPr lang="ru-RU" smtClean="0"/>
              <a:pPr/>
              <a:t>20.03.2013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44C21-C6F4-4B52-AD50-A01102212D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E6958-8B7E-4231-8D72-7361E81AE709}" type="datetimeFigureOut">
              <a:rPr lang="ru-RU" smtClean="0"/>
              <a:pPr/>
              <a:t>20.03.2013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44C21-C6F4-4B52-AD50-A01102212D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E6958-8B7E-4231-8D72-7361E81AE709}" type="datetimeFigureOut">
              <a:rPr lang="ru-RU" smtClean="0"/>
              <a:pPr/>
              <a:t>20.03.2013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44C21-C6F4-4B52-AD50-A01102212D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E6958-8B7E-4231-8D72-7361E81AE709}" type="datetimeFigureOut">
              <a:rPr lang="ru-RU" smtClean="0"/>
              <a:pPr/>
              <a:t>20.03.2013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44C21-C6F4-4B52-AD50-A01102212D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E6958-8B7E-4231-8D72-7361E81AE709}" type="datetimeFigureOut">
              <a:rPr lang="ru-RU" smtClean="0"/>
              <a:pPr/>
              <a:t>20.03.2013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44C21-C6F4-4B52-AD50-A01102212D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E6958-8B7E-4231-8D72-7361E81AE709}" type="datetimeFigureOut">
              <a:rPr lang="ru-RU" smtClean="0"/>
              <a:pPr/>
              <a:t>20.03.2013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44C21-C6F4-4B52-AD50-A01102212D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E6958-8B7E-4231-8D72-7361E81AE709}" type="datetimeFigureOut">
              <a:rPr lang="ru-RU" smtClean="0"/>
              <a:pPr/>
              <a:t>20.03.2013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44C21-C6F4-4B52-AD50-A01102212D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>
                <a:alpha val="67000"/>
              </a:srgbClr>
            </a:gs>
            <a:gs pos="23000">
              <a:srgbClr val="FFFF99"/>
            </a:gs>
            <a:gs pos="53000">
              <a:schemeClr val="bg1"/>
            </a:gs>
            <a:gs pos="100000">
              <a:srgbClr val="00B050">
                <a:alpha val="90000"/>
              </a:srgb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E6958-8B7E-4231-8D72-7361E81AE709}" type="datetimeFigureOut">
              <a:rPr lang="ru-RU" smtClean="0"/>
              <a:pPr/>
              <a:t>20.03.2013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44C21-C6F4-4B52-AD50-A01102212DB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mazeina@mail.ru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ru.wikipedia.org/wiki/%D0%A4%D0%BB%D0%B0%D0%B3_%D0%A2%D0%B0%D0%B4%D0%B6%D0%B8%D0%BA%D0%B8%D1%81%D1%82%D0%B0%D0%BD%D0%B0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hyperlink" Target="http://ru.wikipedia.org/wiki/1993_%D0%B3%D0%BE%D0%B4" TargetMode="External"/><Relationship Id="rId4" Type="http://schemas.openxmlformats.org/officeDocument/2006/relationships/hyperlink" Target="http://ru.wikipedia.org/wiki/28_%D0%B4%D0%B5%D0%BA%D0%B0%D0%B1%D1%80%D1%8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AD%D0%BC%D0%BE%D0%BC%D0%B0%D0%BB%D0%B8_%D0%A0%D0%B0%D1%85%D0%BC%D0%BE%D0%BD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ru.wikipedia.org/wiki/%D0%9D%D1%83%D1%80%D0%B5%D0%BA%D1%81%D0%BA%D0%B0%D1%8F_%D0%93%D0%AD%D0%A1" TargetMode="External"/><Relationship Id="rId3" Type="http://schemas.openxmlformats.org/officeDocument/2006/relationships/hyperlink" Target="http://ru.wikipedia.org/wiki/%D0%A1%D0%B0%D1%80%D0%B5%D0%B7%D1%81%D0%BA%D0%BE%D0%B5_%D0%BE%D0%B7%D0%B5%D1%80%D0%BE" TargetMode="External"/><Relationship Id="rId7" Type="http://schemas.openxmlformats.org/officeDocument/2006/relationships/image" Target="../media/image18.jpeg"/><Relationship Id="rId2" Type="http://schemas.openxmlformats.org/officeDocument/2006/relationships/hyperlink" Target="http://ru.wikipedia.org/wiki/%D0%9A%D0%B0%D1%80%D0%B0%D0%BA%D1%83%D0%BB%D1%8C_(%D0%BE%D0%B7%D0%B5%D1%80%D0%BE_%D0%B2_%D0%A2%D0%B0%D0%B4%D0%B6%D0%B8%D0%BA%D0%B8%D1%81%D1%82%D0%B0%D0%BD%D0%B5)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eg"/><Relationship Id="rId5" Type="http://schemas.openxmlformats.org/officeDocument/2006/relationships/hyperlink" Target="http://ru.wikipedia.org/wiki/%D0%9A%D0%B0%D0%B9%D1%80%D0%B0%D0%BA%D0%BA%D1%83%D0%BC%D1%81%D0%BA%D0%BE%D0%B5_%D0%B2%D0%BE%D0%B4%D0%BE%D1%85%D1%80%D0%B0%D0%BD%D0%B8%D0%BB%D0%B8%D1%89%D0%B5" TargetMode="External"/><Relationship Id="rId4" Type="http://schemas.openxmlformats.org/officeDocument/2006/relationships/hyperlink" Target="http://ru.wikipedia.org/wiki/%D0%98%D1%81%D0%BA%D0%B0%D0%BD%D0%B4%D0%B5%D1%80%D0%BA%D1%83%D0%BB%D1%8C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ru.wikipedia.org/wiki/1961" TargetMode="External"/><Relationship Id="rId3" Type="http://schemas.openxmlformats.org/officeDocument/2006/relationships/hyperlink" Target="http://ru.wikipedia.org/wiki/%D0%9D%D1%83%D1%80%D0%B5%D0%BA" TargetMode="External"/><Relationship Id="rId7" Type="http://schemas.openxmlformats.org/officeDocument/2006/relationships/hyperlink" Target="http://ru.wikipedia.org/wiki/%D0%92%D0%B0%D1%85%D1%88%D1%81%D0%BA%D0%B8%D0%B9_%D0%BA%D0%B0%D1%81%D0%BA%D0%B0%D0%B4_%D0%93%D0%AD%D0%A1" TargetMode="External"/><Relationship Id="rId2" Type="http://schemas.openxmlformats.org/officeDocument/2006/relationships/hyperlink" Target="http://ru.wikipedia.org/wiki/%D0%93%D0%B8%D0%B4%D1%80%D0%BE%D1%8D%D0%BB%D0%B5%D0%BA%D1%82%D1%80%D0%BE%D1%81%D1%82%D0%B0%D0%BD%D1%86%D0%B8%D1%8F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ru.wikipedia.org/wiki/%D0%A0%D0%B5%D0%BA%D0%B0" TargetMode="External"/><Relationship Id="rId11" Type="http://schemas.openxmlformats.org/officeDocument/2006/relationships/image" Target="../media/image19.jpeg"/><Relationship Id="rId5" Type="http://schemas.openxmlformats.org/officeDocument/2006/relationships/hyperlink" Target="http://ru.wikipedia.org/wiki/%D0%92%D0%B0%D1%85%D1%88" TargetMode="External"/><Relationship Id="rId10" Type="http://schemas.openxmlformats.org/officeDocument/2006/relationships/hyperlink" Target="http://ru.wikipedia.org/wiki/%D0%9D%D1%83%D1%80%D0%B5%D0%BA%D1%81%D0%BA%D0%B0%D1%8F_%D0%93%D0%AD%D0%A1" TargetMode="External"/><Relationship Id="rId4" Type="http://schemas.openxmlformats.org/officeDocument/2006/relationships/hyperlink" Target="http://ru.wikipedia.org/wiki/%D0%A2%D0%B0%D0%B4%D0%B6%D0%B8%D0%BA%D0%B8%D1%81%D1%82%D0%B0%D0%BD" TargetMode="External"/><Relationship Id="rId9" Type="http://schemas.openxmlformats.org/officeDocument/2006/relationships/hyperlink" Target="http://ru.wikipedia.org/wiki/1972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A%D0%B8%D0%BB%D0%BE%D0%B2%D0%B0%D1%82%D1%82-%D1%87%D0%B0%D1%81" TargetMode="External"/><Relationship Id="rId2" Type="http://schemas.openxmlformats.org/officeDocument/2006/relationships/hyperlink" Target="http://ru.wikipedia.org/wiki/%D0%93%D0%AD%D0%A1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hyperlink" Target="http://ru.wikipedia.org/wiki/%D0%A1%D0%B0%D0%BD%D0%B3%D1%82%D1%83%D0%B4%D0%B8%D0%BD%D1%81%D0%BA%D0%B0%D1%8F_%D0%93%D0%AD%D0%A1-1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A1%D0%B5%D1%80%D0%B5%D0%B1%D1%80%D0%BE" TargetMode="External"/><Relationship Id="rId2" Type="http://schemas.openxmlformats.org/officeDocument/2006/relationships/hyperlink" Target="http://ru.wikipedia.org/wiki/%D0%A1%D0%BE%D0%B3%D0%B4%D0%B8%D0%B9%D1%81%D0%BA%D0%B0%D1%8F_%D0%BE%D0%B1%D0%BB%D0%B0%D1%81%D1%82%D1%8C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hyperlink" Target="http://ru.wikipedia.org/wiki/%D0%91%D0%BE%D0%BB%D1%8C%D1%88%D0%BE%D0%B9_%D0%9A%D0%BE%D0%BD%D0%B8%D0%BC%D0%B0%D0%BD%D1%81%D1%83%D1%80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ru.wikipedia.org/wiki/%D0%9C%D0%B0%D0%B2%D0%B7%D0%BE%D0%BB%D0%B5%D0%B9_%D0%98%D1%81%D0%BC%D0%B0%D0%B8%D0%BB%D0%B0_%D0%A1%D0%B0%D0%BC%D0%B0%D0%BD%D0%B8" TargetMode="External"/><Relationship Id="rId13" Type="http://schemas.openxmlformats.org/officeDocument/2006/relationships/image" Target="../media/image29.jpeg"/><Relationship Id="rId3" Type="http://schemas.openxmlformats.org/officeDocument/2006/relationships/hyperlink" Target="http://ru.wikipedia.org/wiki/%D0%AD%D0%BC%D0%B8%D1%80" TargetMode="External"/><Relationship Id="rId7" Type="http://schemas.openxmlformats.org/officeDocument/2006/relationships/hyperlink" Target="http://ru.wikipedia.org/wiki/%D0%A1%D0%BE%D0%BC%D0%BE%D0%BD%D0%B8" TargetMode="External"/><Relationship Id="rId12" Type="http://schemas.openxmlformats.org/officeDocument/2006/relationships/image" Target="../media/image28.jpeg"/><Relationship Id="rId2" Type="http://schemas.openxmlformats.org/officeDocument/2006/relationships/hyperlink" Target="http://ru.wikipedia.org/wiki/%D0%94%D1%83%D1%88%D0%B0%D0%BD%D0%B1%D0%B5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ru.wikipedia.org/wiki/%D0%9F%D0%B5%D1%80%D1%81%D0%B8%D0%B4%D1%81%D0%BA%D0%B8%D0%B9_%D1%8F%D0%B7%D1%8B%D0%BA" TargetMode="External"/><Relationship Id="rId11" Type="http://schemas.openxmlformats.org/officeDocument/2006/relationships/hyperlink" Target="http://ru.wikipedia.org/wiki/%D0%9F%D0%B0%D0%BC%D0%B8%D1%80" TargetMode="External"/><Relationship Id="rId5" Type="http://schemas.openxmlformats.org/officeDocument/2006/relationships/image" Target="../media/image27.jpeg"/><Relationship Id="rId10" Type="http://schemas.openxmlformats.org/officeDocument/2006/relationships/hyperlink" Target="http://ru.wikipedia.org/wiki/%D0%9F%D0%B8%D0%BA_%D0%98%D1%81%D0%BC%D0%B0%D0%B8%D0%BB%D0%B0_%D0%A1%D0%B0%D0%BC%D0%B0%D0%BD%D0%B8" TargetMode="External"/><Relationship Id="rId4" Type="http://schemas.openxmlformats.org/officeDocument/2006/relationships/hyperlink" Target="http://ru.wikipedia.org/wiki/%D0%98%D1%81%D0%BC%D0%B0%D0%B8%D0%BB_%D0%A1%D0%B0%D0%BC%D0%B0%D0%BD%D0%B8" TargetMode="External"/><Relationship Id="rId9" Type="http://schemas.openxmlformats.org/officeDocument/2006/relationships/hyperlink" Target="http://ru.wikipedia.org/wiki/1998_%D0%B3%D0%BE%D0%B4" TargetMode="External"/><Relationship Id="rId1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ru.wikipedia.org/wiki/%D0%A1%D1%83%D1%85%D0%BE%D1%84%D1%80%D1%83%D0%BA%D1%82%D1%8B" TargetMode="External"/><Relationship Id="rId13" Type="http://schemas.openxmlformats.org/officeDocument/2006/relationships/image" Target="../media/image33.png"/><Relationship Id="rId3" Type="http://schemas.openxmlformats.org/officeDocument/2006/relationships/hyperlink" Target="http://ru.wikipedia.org/wiki/%D0%A8%D1%91%D0%BB%D0%BA" TargetMode="External"/><Relationship Id="rId7" Type="http://schemas.openxmlformats.org/officeDocument/2006/relationships/hyperlink" Target="http://ru.wikipedia.org/wiki/%D0%A4%D1%80%D1%83%D0%BA%D1%82%D1%8B" TargetMode="External"/><Relationship Id="rId12" Type="http://schemas.openxmlformats.org/officeDocument/2006/relationships/image" Target="../media/image32.jpeg"/><Relationship Id="rId2" Type="http://schemas.openxmlformats.org/officeDocument/2006/relationships/hyperlink" Target="http://ru.wikipedia.org/wiki/%D0%A5%D0%BB%D0%BE%D0%BF%D0%BE%D0%BA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ru.wikipedia.org/wiki/%D0%9E%D0%B2%D0%BE%D1%89%D0%B8" TargetMode="External"/><Relationship Id="rId11" Type="http://schemas.openxmlformats.org/officeDocument/2006/relationships/image" Target="../media/image31.jpeg"/><Relationship Id="rId5" Type="http://schemas.openxmlformats.org/officeDocument/2006/relationships/hyperlink" Target="http://ru.wikipedia.org/wiki/%D0%A2%D0%B0%D0%B1%D0%B0%D0%BA" TargetMode="External"/><Relationship Id="rId15" Type="http://schemas.openxmlformats.org/officeDocument/2006/relationships/image" Target="../media/image35.jpeg"/><Relationship Id="rId10" Type="http://schemas.openxmlformats.org/officeDocument/2006/relationships/hyperlink" Target="http://ru.wikipedia.org/wiki/%D0%A5%D0%BB%D0%B5%D0%B1%D0%BD%D1%8B%D0%B5_%D0%B7%D0%B5%D1%80%D0%BD%D0%BE%D0%B2%D1%8B%D0%B5_%D0%BA%D1%83%D0%BB%D1%8C%D1%82%D1%83%D1%80%D1%8B" TargetMode="External"/><Relationship Id="rId4" Type="http://schemas.openxmlformats.org/officeDocument/2006/relationships/hyperlink" Target="http://ru.wikipedia.org/wiki/%D0%97%D0%B5%D1%80%D0%BD%D0%BE" TargetMode="External"/><Relationship Id="rId9" Type="http://schemas.openxmlformats.org/officeDocument/2006/relationships/hyperlink" Target="http://ru.wikipedia.org/wiki/%D0%97%D0%B5%D1%80%D0%BD%D0%BE%D0%B2%D1%8B%D0%B5_%D0%BA%D1%83%D0%BB%D1%8C%D1%82%D1%83%D1%80%D1%8B" TargetMode="External"/><Relationship Id="rId1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ru.wikipedia.org/wiki/%D0%A4%D1%80%D1%83%D0%BA%D1%82%D1%8B" TargetMode="External"/><Relationship Id="rId13" Type="http://schemas.openxmlformats.org/officeDocument/2006/relationships/hyperlink" Target="http://ru.wikipedia.org/wiki/%D0%92%D0%B8%D1%82%D0%B0%D0%BC%D0%B8%D0%BD_A" TargetMode="External"/><Relationship Id="rId18" Type="http://schemas.openxmlformats.org/officeDocument/2006/relationships/hyperlink" Target="http://ru.wikipedia.org/wiki/%D0%92%D0%B8%D1%82%D0%B0%D0%BC%D0%B8%D0%BD_B6" TargetMode="External"/><Relationship Id="rId26" Type="http://schemas.openxmlformats.org/officeDocument/2006/relationships/hyperlink" Target="http://ru.wikipedia.org/wiki/%D0%91%D0%B5%D0%BB%D0%BA%D0%B8" TargetMode="External"/><Relationship Id="rId3" Type="http://schemas.openxmlformats.org/officeDocument/2006/relationships/hyperlink" Target="http://ru.wikipedia.org/wiki/%D0%A5%D0%BB%D0%BE%D0%BF%D0%BE%D0%BA" TargetMode="External"/><Relationship Id="rId21" Type="http://schemas.openxmlformats.org/officeDocument/2006/relationships/hyperlink" Target="http://ru.wikipedia.org/wiki/%D0%9A%D0%B0%D0%BB%D1%8C%D1%86%D0%B8%D0%B9" TargetMode="External"/><Relationship Id="rId7" Type="http://schemas.openxmlformats.org/officeDocument/2006/relationships/hyperlink" Target="http://ru.wikipedia.org/wiki/%D0%9E%D0%B2%D0%BE%D1%89%D0%B8" TargetMode="External"/><Relationship Id="rId12" Type="http://schemas.openxmlformats.org/officeDocument/2006/relationships/hyperlink" Target="http://ru.wikipedia.org/wiki/%D0%92%D0%B8%D1%82%D0%B0%D0%BC%D0%B8%D0%BD" TargetMode="External"/><Relationship Id="rId17" Type="http://schemas.openxmlformats.org/officeDocument/2006/relationships/hyperlink" Target="http://ru.wikipedia.org/wiki/%D0%92%D0%B8%D1%82%D0%B0%D0%BC%D0%B8%D0%BD_B5" TargetMode="External"/><Relationship Id="rId25" Type="http://schemas.openxmlformats.org/officeDocument/2006/relationships/hyperlink" Target="http://ru.wikipedia.org/wiki/%D0%9D%D0%B0%D1%82%D1%80%D0%B8%D0%B9" TargetMode="External"/><Relationship Id="rId2" Type="http://schemas.openxmlformats.org/officeDocument/2006/relationships/hyperlink" Target="http://en.wikipedia.org/wiki/Agriculture_in_Tajikistan" TargetMode="External"/><Relationship Id="rId16" Type="http://schemas.openxmlformats.org/officeDocument/2006/relationships/hyperlink" Target="http://ru.wikipedia.org/wiki/%D0%92%D0%B8%D1%82%D0%B0%D0%BC%D0%B8%D0%BD_B3" TargetMode="External"/><Relationship Id="rId20" Type="http://schemas.openxmlformats.org/officeDocument/2006/relationships/hyperlink" Target="http://ru.wikipedia.org/wiki/%D0%96%D0%B5%D0%BB%D0%B5%D0%B7%D0%BE" TargetMode="External"/><Relationship Id="rId29" Type="http://schemas.openxmlformats.org/officeDocument/2006/relationships/image" Target="../media/image43.jpe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ru.wikipedia.org/wiki/%D0%A2%D0%B0%D0%B1%D0%B0%D0%BA" TargetMode="External"/><Relationship Id="rId11" Type="http://schemas.openxmlformats.org/officeDocument/2006/relationships/hyperlink" Target="http://ru.wikipedia.org/wiki/%D0%AF%D0%B3%D0%BE%D0%B4%D1%8B" TargetMode="External"/><Relationship Id="rId24" Type="http://schemas.openxmlformats.org/officeDocument/2006/relationships/hyperlink" Target="http://ru.wikipedia.org/wiki/%D0%9A%D0%B0%D0%BB%D0%B8%D0%B9" TargetMode="External"/><Relationship Id="rId5" Type="http://schemas.openxmlformats.org/officeDocument/2006/relationships/hyperlink" Target="http://ru.wikipedia.org/wiki/%D0%97%D0%B5%D1%80%D0%BD%D0%BE" TargetMode="External"/><Relationship Id="rId15" Type="http://schemas.openxmlformats.org/officeDocument/2006/relationships/hyperlink" Target="http://ru.wikipedia.org/wiki/%D0%92%D0%B8%D1%82%D0%B0%D0%BC%D0%B8%D0%BD_B2" TargetMode="External"/><Relationship Id="rId23" Type="http://schemas.openxmlformats.org/officeDocument/2006/relationships/hyperlink" Target="http://ru.wikipedia.org/wiki/%D0%A4%D0%BE%D1%81%D1%84%D0%BE%D1%80" TargetMode="External"/><Relationship Id="rId28" Type="http://schemas.openxmlformats.org/officeDocument/2006/relationships/image" Target="../media/image38.jpeg"/><Relationship Id="rId10" Type="http://schemas.openxmlformats.org/officeDocument/2006/relationships/image" Target="../media/image31.jpeg"/><Relationship Id="rId19" Type="http://schemas.openxmlformats.org/officeDocument/2006/relationships/hyperlink" Target="http://ru.wikipedia.org/wiki/%D0%91%D0%B8%D0%BE%D0%BB%D0%BE%D0%B3%D0%B8%D1%87%D0%B5%D1%81%D0%BA%D0%B8_%D0%B7%D0%BD%D0%B0%D1%87%D0%B8%D0%BC%D1%8B%D0%B5_%D1%8D%D0%BB%D0%B5%D0%BC%D0%B5%D0%BD%D1%82%D1%8B" TargetMode="External"/><Relationship Id="rId4" Type="http://schemas.openxmlformats.org/officeDocument/2006/relationships/hyperlink" Target="http://ru.wikipedia.org/wiki/%D0%A8%D1%91%D0%BB%D0%BA" TargetMode="External"/><Relationship Id="rId9" Type="http://schemas.openxmlformats.org/officeDocument/2006/relationships/hyperlink" Target="http://ru.wikipedia.org/wiki/%D0%A1%D1%83%D1%85%D0%BE%D1%84%D1%80%D1%83%D0%BA%D1%82%D1%8B" TargetMode="External"/><Relationship Id="rId14" Type="http://schemas.openxmlformats.org/officeDocument/2006/relationships/hyperlink" Target="http://ru.wikipedia.org/wiki/%D0%92%D0%B8%D1%82%D0%B0%D0%BC%D0%B8%D0%BD_B1" TargetMode="External"/><Relationship Id="rId22" Type="http://schemas.openxmlformats.org/officeDocument/2006/relationships/hyperlink" Target="http://ru.wikipedia.org/wiki/%D0%9C%D0%B0%D0%B3%D0%BD%D0%B8%D0%B9" TargetMode="External"/><Relationship Id="rId27" Type="http://schemas.openxmlformats.org/officeDocument/2006/relationships/image" Target="../media/image42.jpeg"/><Relationship Id="rId30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A4%D1%80%D1%83%D0%BA%D1%82%D1%8B" TargetMode="External"/><Relationship Id="rId2" Type="http://schemas.openxmlformats.org/officeDocument/2006/relationships/hyperlink" Target="http://ru.wikipedia.org/wiki/%D0%9E%D0%B2%D0%BE%D1%89%D0%B8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2%D0%92%D0%9F" TargetMode="External"/><Relationship Id="rId2" Type="http://schemas.openxmlformats.org/officeDocument/2006/relationships/hyperlink" Target="http://ru.wikipedia.org/wiki/%D0%A2%D0%B0%D0%B4%D0%B6%D0%B8%D0%BA%D0%B8%D1%81%D1%82%D0%B0%D0%BD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jpeg"/><Relationship Id="rId4" Type="http://schemas.openxmlformats.org/officeDocument/2006/relationships/hyperlink" Target="http://ru.wikipedia.org/wiki/%D0%92%D1%81%D0%B5%D0%BC%D0%B8%D1%80%D0%BD%D1%8B%D0%B9_%D0%B1%D0%B0%D0%BD%D0%BA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w.de/%D1%82%D0%B0%D0%B4%D0%B6%D0%B8%D0%BA%D1%81%D0%BA%D0%B8%D0%B5-%D1%84%D0%B5%D1%80%D0%BC%D0%B5%D1%80%D1%8B-%D0%B6%D0%B4%D1%83%D1%82-%D0%B4%D0%B8%D0%B2%D0%B8%D0%B4%D0%B5%D0%BD%D0%B4%D0%BE%D0%B2-%D0%BE%D1%82-%D0%B2%D1%81%D1%82%D1%83%D0%BF%D0%BB%D0%B5%D0%BD%D0%B8%D1%8F-%D0%B4%D1%83%D1%88%D0%B0%D0%BD%D0%B1%D0%B5-%D0%B2-%D0%B2%D1%82%D0%BE/a-16432255" TargetMode="External"/><Relationship Id="rId3" Type="http://schemas.openxmlformats.org/officeDocument/2006/relationships/hyperlink" Target="http://ru.wikipedia.org/wiki/%D0%A2%D0%B0%D0%B4%D0%B6%D0%B8%D0%BA%D0%B8%D1%81%D1%82%D0%B0%D0%BD" TargetMode="External"/><Relationship Id="rId7" Type="http://schemas.openxmlformats.org/officeDocument/2006/relationships/hyperlink" Target="http://www.dw.de/%D0%BC%D0%BE%D0%B4%D0%B5%D1%80%D0%BD%D0%B8%D0%B7%D0%B0%D1%86%D0%B8%D1%8F-%D0%BF%D0%BE-%D1%82%D0%B0%D0%B4%D0%B6%D0%B8%D0%BA%D1%81%D0%BA%D0%B8-%D0%BA%D0%BE%D0%BC%D0%BF%D1%8C%D1%8E%D1%82%D0%B5%D1%80-%D0%BF%D1%80%D0%B8-%D1%81%D0%B2%D0%B5%D1%87%D0%B0%D1%85-%D0%B8-%D0%BC%D0%BE%D0%B1%D0%B8%D0%BB%D1%8C%D0%BD%D0%B8%D0%BA-%D0%BA%D0%B0%D0%BA-%D1%81%D0%B8%D0%BC%D0%B2%D0%BE%D0%BB-%D0%B5%D0%B4%D0%B8%D0%BD%D1%81%D1%82%D0%B2%D0%B0/a-16443846" TargetMode="External"/><Relationship Id="rId2" Type="http://schemas.openxmlformats.org/officeDocument/2006/relationships/hyperlink" Target="http://www.rusemb.tj/ru/index/index/pageId/95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ripadvisor.ru/QuickGuide-g293964-Dushanbe.html" TargetMode="External"/><Relationship Id="rId11" Type="http://schemas.openxmlformats.org/officeDocument/2006/relationships/hyperlink" Target="http://www.pressa.tj/projects/52" TargetMode="External"/><Relationship Id="rId5" Type="http://schemas.openxmlformats.org/officeDocument/2006/relationships/hyperlink" Target="http://www.kremlin.ru/" TargetMode="External"/><Relationship Id="rId10" Type="http://schemas.openxmlformats.org/officeDocument/2006/relationships/hyperlink" Target="http://www.awaytravel.ru/content/%D0%B3%D0%BE%D1%80%D0%BE%D0%B4%D0%B0-%D1%82%D0%B0%D0%B4%D0%B6%D0%B8%D0%BA%D0%B8%D1%81%D1%82%D0%B0%D0%BD%D0%B0-%D0%B4%D1%83%D1%88%D0%B0%D0%BD%D0%B1%D0%B5" TargetMode="External"/><Relationship Id="rId4" Type="http://schemas.openxmlformats.org/officeDocument/2006/relationships/hyperlink" Target="http://maps.2gis.ru/" TargetMode="External"/><Relationship Id="rId9" Type="http://schemas.openxmlformats.org/officeDocument/2006/relationships/hyperlink" Target="http://www.awaytravel.ru/%D1%81%D1%82%D1%80%D0%B0%D0%BD%D0%B0/%D1%82%D0%B0%D0%B4%D0%B6%D0%B8%D0%BA%D0%B8%D1%81%D1%82%D0%B0%D0%BD?gclid=CKPii-OMprQCFQd2cAodPCEARA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2000240"/>
            <a:ext cx="7772400" cy="1470025"/>
          </a:xfrm>
        </p:spPr>
        <p:txBody>
          <a:bodyPr/>
          <a:lstStyle/>
          <a:p>
            <a:r>
              <a:rPr lang="ru-RU" dirty="0" smtClean="0"/>
              <a:t>Мой край родной Таджикистан в судьбе России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14546" y="3857628"/>
            <a:ext cx="6400800" cy="1752600"/>
          </a:xfrm>
        </p:spPr>
        <p:txBody>
          <a:bodyPr/>
          <a:lstStyle/>
          <a:p>
            <a:pPr algn="r"/>
            <a:r>
              <a:rPr lang="ru-RU" dirty="0" smtClean="0"/>
              <a:t>	</a:t>
            </a:r>
            <a:r>
              <a:rPr lang="ru-RU" sz="2400" dirty="0" smtClean="0">
                <a:solidFill>
                  <a:srgbClr val="FF0000"/>
                </a:solidFill>
              </a:rPr>
              <a:t>проект составил </a:t>
            </a:r>
          </a:p>
          <a:p>
            <a:pPr algn="r"/>
            <a:r>
              <a:rPr lang="ru-RU" sz="2400" dirty="0" smtClean="0">
                <a:solidFill>
                  <a:srgbClr val="FF0000"/>
                </a:solidFill>
              </a:rPr>
              <a:t>Шакиров </a:t>
            </a:r>
            <a:r>
              <a:rPr lang="ru-RU" sz="2400" dirty="0" err="1" smtClean="0">
                <a:solidFill>
                  <a:srgbClr val="FF0000"/>
                </a:solidFill>
              </a:rPr>
              <a:t>Бахтиёр</a:t>
            </a:r>
            <a:r>
              <a:rPr lang="ru-RU" sz="2400" dirty="0" smtClean="0">
                <a:solidFill>
                  <a:srgbClr val="FF0000"/>
                </a:solidFill>
              </a:rPr>
              <a:t>, 5а класс,</a:t>
            </a:r>
          </a:p>
          <a:p>
            <a:pPr algn="r"/>
            <a:r>
              <a:rPr lang="ru-RU" sz="2400" dirty="0" smtClean="0">
                <a:solidFill>
                  <a:srgbClr val="FF0000"/>
                </a:solidFill>
              </a:rPr>
              <a:t> Центр «Эхо»</a:t>
            </a:r>
          </a:p>
          <a:p>
            <a:pPr algn="r"/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857224" y="214290"/>
            <a:ext cx="793197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Государственное бюджетное  образовательное учреждение Свердловской области для детей, нуждающихся в психолого-педагогической и медико-социальной помощи</a:t>
            </a:r>
            <a:endParaRPr kumimoji="0" lang="ru-RU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0484" name="Рисунок 3" descr="ПЕРЕДЕЛАННЫЙ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428604"/>
            <a:ext cx="800100" cy="533400"/>
          </a:xfrm>
          <a:prstGeom prst="rect">
            <a:avLst/>
          </a:prstGeom>
          <a:noFill/>
        </p:spPr>
      </p:pic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0" y="9906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Центр психолого-медико-социального сопровождения «Эхо»</a:t>
            </a:r>
            <a:endParaRPr kumimoji="0" lang="ru-RU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ГБОУ СО «ЦПМСС «Эхо»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86116" y="6215082"/>
            <a:ext cx="2928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г.Екатеринбург</a:t>
            </a:r>
          </a:p>
          <a:p>
            <a:pPr algn="ctr"/>
            <a:r>
              <a:rPr lang="ru-RU" dirty="0" smtClean="0"/>
              <a:t>2013</a:t>
            </a:r>
            <a:endParaRPr lang="ru-RU" dirty="0"/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4929190" y="5214950"/>
            <a:ext cx="4071966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Ф.И.О. научного руководителя,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должность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Мазеина  А. И., классный руководитель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Е-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mail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: </a:t>
            </a: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hlinkClick r:id="rId3"/>
              </a:rPr>
              <a:t>a</a:t>
            </a:r>
            <a:r>
              <a:rPr lang="en-US" sz="900" dirty="0" smtClean="0">
                <a:latin typeface="Arial" pitchFamily="34" charset="0"/>
                <a:hlinkClick r:id="rId3"/>
              </a:rPr>
              <a:t>i</a:t>
            </a: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hlinkClick r:id="rId3"/>
              </a:rPr>
              <a:t>mazeina@mail.ru</a:t>
            </a:r>
            <a:r>
              <a:rPr lang="en-US" dirty="0" smtClean="0">
                <a:latin typeface="Arial" pitchFamily="34" charset="0"/>
              </a:rPr>
              <a:t> </a:t>
            </a: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0042"/>
            <a:ext cx="8686800" cy="917596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>1 сентября 2001 года 201-ая Гатчинская дважды Краснознамённая мотострелковая дивизия вошла в состав Краснознамённого </a:t>
            </a:r>
            <a:r>
              <a:rPr lang="ru-RU" sz="2700" dirty="0" err="1" smtClean="0"/>
              <a:t>Приволжско-Уральского</a:t>
            </a:r>
            <a:r>
              <a:rPr lang="ru-RU" sz="2700" dirty="0" smtClean="0"/>
              <a:t> военного округа.</a:t>
            </a:r>
            <a:br>
              <a:rPr lang="ru-RU" sz="2700" dirty="0" smtClean="0"/>
            </a:br>
            <a:endParaRPr lang="ru-RU" dirty="0"/>
          </a:p>
        </p:txBody>
      </p:sp>
      <p:pic>
        <p:nvPicPr>
          <p:cNvPr id="5" name="Содержимое 4" descr="201mil_b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1500174"/>
            <a:ext cx="3810000" cy="3870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071934" y="1428736"/>
            <a:ext cx="5072066" cy="5429264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 smtClean="0"/>
              <a:t>5 октября 2012 г. Президент Российской Федерации – Верховный Главнокомандующий Вооруженными Силами Российской Федерации </a:t>
            </a:r>
            <a:r>
              <a:rPr lang="ru-RU" b="1" dirty="0" smtClean="0">
                <a:solidFill>
                  <a:srgbClr val="FF0000"/>
                </a:solidFill>
              </a:rPr>
              <a:t>В.В.Путин наградил 201-ю российскую военную базу орденом Жукова</a:t>
            </a:r>
            <a:r>
              <a:rPr lang="ru-RU" dirty="0" smtClean="0"/>
              <a:t>. В своем выступлении Президент отметил, что боевой путь этого прославленного соединения, с честью выполнявшего поставленные боевые задачи во времена Великой Отечественной войны, войны в Афганистане и гражданской войны в Таджикистане, достоин того, чтобы 201-я Гатчинская дважды Краснознаменная мотострелковая дивизия (в н.в. – военная база) получила высокую награду. 201-я РВБ стала одной из немногих воинских частей России, награжденной орденом Жукова.</a:t>
            </a:r>
          </a:p>
          <a:p>
            <a:r>
              <a:rPr lang="ru-RU" dirty="0" smtClean="0"/>
              <a:t>На торжественном построении офицеров, сержантов и солдат Президент прикрепил награду к Боевому знамени 201-й </a:t>
            </a:r>
            <a:r>
              <a:rPr lang="ru-RU" dirty="0" err="1" smtClean="0"/>
              <a:t>Ремонтно</a:t>
            </a:r>
            <a:r>
              <a:rPr lang="ru-RU" dirty="0" smtClean="0"/>
              <a:t> -Восстановительного Батальона.</a:t>
            </a:r>
          </a:p>
          <a:p>
            <a:r>
              <a:rPr lang="ru-RU" b="1" dirty="0" smtClean="0"/>
              <a:t>30 декабря 1918 г – день рождения отряда.</a:t>
            </a:r>
          </a:p>
          <a:p>
            <a:endParaRPr lang="ru-RU" dirty="0"/>
          </a:p>
        </p:txBody>
      </p:sp>
      <p:pic>
        <p:nvPicPr>
          <p:cNvPr id="14337" name="Picture 1" descr="E:\апрель-март 2013\Voennaya_baza_ v_Tadzhikista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4619625"/>
            <a:ext cx="2990850" cy="2238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6572264" y="0"/>
            <a:ext cx="257173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Глава 2 - Таджикистан</a:t>
            </a:r>
            <a:endParaRPr lang="ru-RU" sz="2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91759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Я родился в городе Душанбе в </a:t>
            </a:r>
            <a:r>
              <a:rPr lang="ru-RU" b="1" dirty="0" smtClean="0"/>
              <a:t>Республике Таджикистан.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28596" y="2000240"/>
            <a:ext cx="4040188" cy="639762"/>
          </a:xfrm>
        </p:spPr>
        <p:txBody>
          <a:bodyPr/>
          <a:lstStyle/>
          <a:p>
            <a:pPr algn="ctr"/>
            <a:r>
              <a:rPr lang="ru-RU" b="0" u="sng" dirty="0" smtClean="0">
                <a:hlinkClick r:id="rId2" tooltip="Флаг Таджикистана"/>
              </a:rPr>
              <a:t>Флаг Таджикистана</a:t>
            </a:r>
            <a:endParaRPr lang="ru-RU" dirty="0"/>
          </a:p>
        </p:txBody>
      </p:sp>
      <p:pic>
        <p:nvPicPr>
          <p:cNvPr id="9" name="Содержимое 8" descr="Flag_of_Tajikistan.svg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42910" y="3143248"/>
            <a:ext cx="3545636" cy="1785950"/>
          </a:xfr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357687" y="1714488"/>
            <a:ext cx="4329114" cy="1143008"/>
          </a:xfrm>
        </p:spPr>
        <p:txBody>
          <a:bodyPr>
            <a:normAutofit fontScale="92500" lnSpcReduction="10000"/>
          </a:bodyPr>
          <a:lstStyle/>
          <a:p>
            <a:pPr algn="ctr"/>
            <a:endParaRPr lang="ru-RU" dirty="0" smtClean="0"/>
          </a:p>
          <a:p>
            <a:pPr algn="ctr"/>
            <a:r>
              <a:rPr lang="ru-RU" dirty="0" smtClean="0"/>
              <a:t>Герб Таджикистана</a:t>
            </a:r>
          </a:p>
          <a:p>
            <a:pPr algn="ctr"/>
            <a:r>
              <a:rPr lang="ru-RU" dirty="0" smtClean="0"/>
              <a:t>Утверждён</a:t>
            </a:r>
            <a:r>
              <a:rPr lang="ru-RU" dirty="0" smtClean="0">
                <a:hlinkClick r:id="rId4" tooltip="28 декабря"/>
              </a:rPr>
              <a:t>28 декабря</a:t>
            </a:r>
            <a:r>
              <a:rPr lang="ru-RU" dirty="0" smtClean="0"/>
              <a:t> </a:t>
            </a:r>
            <a:r>
              <a:rPr lang="ru-RU" u="sng" dirty="0" smtClean="0">
                <a:hlinkClick r:id="rId5" tooltip="1993 год"/>
              </a:rPr>
              <a:t>1993 года</a:t>
            </a:r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10" name="Содержимое 9" descr="Coat_of_arms_of_Tajikistan_.svg.png"/>
          <p:cNvPicPr>
            <a:picLocks noGrp="1" noChangeAspect="1"/>
          </p:cNvPicPr>
          <p:nvPr>
            <p:ph sz="quarter" idx="4"/>
          </p:nvPr>
        </p:nvPicPr>
        <p:blipFill>
          <a:blip r:embed="rId6" cstate="print"/>
          <a:stretch>
            <a:fillRect/>
          </a:stretch>
        </p:blipFill>
        <p:spPr>
          <a:xfrm>
            <a:off x="5286380" y="3143248"/>
            <a:ext cx="3148957" cy="3164702"/>
          </a:xfrm>
        </p:spPr>
      </p:pic>
      <p:sp>
        <p:nvSpPr>
          <p:cNvPr id="8" name="TextBox 7"/>
          <p:cNvSpPr txBox="1"/>
          <p:nvPr/>
        </p:nvSpPr>
        <p:spPr>
          <a:xfrm>
            <a:off x="6572264" y="0"/>
            <a:ext cx="257173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Глава 2 - Таджикистан</a:t>
            </a:r>
            <a:endParaRPr lang="ru-RU" sz="2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Столица Таджикистана - Душанбе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здание Правительства Таджикистана</a:t>
            </a:r>
            <a:endParaRPr lang="ru-RU" dirty="0"/>
          </a:p>
        </p:txBody>
      </p:sp>
      <p:pic>
        <p:nvPicPr>
          <p:cNvPr id="8" name="Содержимое 7" descr="здание Праительства Т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39074" y="2357430"/>
            <a:ext cx="4018612" cy="3143272"/>
          </a:xfrm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/>
              <a:t>Президент Таджикистана- </a:t>
            </a:r>
            <a:r>
              <a:rPr lang="ru-RU" b="0" u="sng" dirty="0" err="1" smtClean="0">
                <a:hlinkClick r:id="rId3" tooltip="Эмомали Рахмон"/>
              </a:rPr>
              <a:t>Эмомали</a:t>
            </a:r>
            <a:r>
              <a:rPr lang="ru-RU" b="0" u="sng" dirty="0" smtClean="0">
                <a:hlinkClick r:id="rId3" tooltip="Эмомали Рахмон"/>
              </a:rPr>
              <a:t> </a:t>
            </a:r>
            <a:r>
              <a:rPr lang="ru-RU" b="0" u="sng" dirty="0" err="1" smtClean="0">
                <a:hlinkClick r:id="rId3" tooltip="Эмомали Рахмон"/>
              </a:rPr>
              <a:t>Рахмон</a:t>
            </a:r>
            <a:endParaRPr lang="ru-RU" dirty="0"/>
          </a:p>
        </p:txBody>
      </p:sp>
      <p:pic>
        <p:nvPicPr>
          <p:cNvPr id="9" name="Содержимое 8" descr="Emomali_Rahmon-1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5072066" y="2357430"/>
            <a:ext cx="2786082" cy="3714776"/>
          </a:xfrm>
        </p:spPr>
      </p:pic>
      <p:sp>
        <p:nvSpPr>
          <p:cNvPr id="7" name="TextBox 6"/>
          <p:cNvSpPr txBox="1"/>
          <p:nvPr/>
        </p:nvSpPr>
        <p:spPr>
          <a:xfrm>
            <a:off x="6572264" y="0"/>
            <a:ext cx="257173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Глава 2 - Таджикистан</a:t>
            </a:r>
            <a:endParaRPr lang="ru-RU" sz="2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00034" y="274638"/>
            <a:ext cx="8186766" cy="65403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 карте  - Таджикистан  с соседями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14282" y="1600200"/>
            <a:ext cx="2928958" cy="4972072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u-RU" b="1" dirty="0" smtClean="0"/>
              <a:t>Полное название страны:</a:t>
            </a:r>
            <a:r>
              <a:rPr lang="ru-RU" dirty="0" smtClean="0"/>
              <a:t> Республика Таджикистан</a:t>
            </a:r>
            <a:br>
              <a:rPr lang="ru-RU" dirty="0" smtClean="0"/>
            </a:br>
            <a:r>
              <a:rPr lang="ru-RU" b="1" dirty="0" smtClean="0"/>
              <a:t>Площадь:</a:t>
            </a:r>
            <a:r>
              <a:rPr lang="ru-RU" dirty="0" smtClean="0"/>
              <a:t> 143100 кв. км.</a:t>
            </a:r>
            <a:br>
              <a:rPr lang="ru-RU" dirty="0" smtClean="0"/>
            </a:br>
            <a:r>
              <a:rPr lang="ru-RU" b="1" dirty="0" smtClean="0"/>
              <a:t>Население:</a:t>
            </a:r>
            <a:r>
              <a:rPr lang="ru-RU" dirty="0" smtClean="0"/>
              <a:t> 6 440 732 чел.</a:t>
            </a:r>
            <a:br>
              <a:rPr lang="ru-RU" dirty="0" smtClean="0"/>
            </a:br>
            <a:r>
              <a:rPr lang="ru-RU" b="1" dirty="0" smtClean="0"/>
              <a:t>Народы:</a:t>
            </a:r>
            <a:r>
              <a:rPr lang="ru-RU" dirty="0" smtClean="0"/>
              <a:t> 64,9% таджики, 25% узбеки, 3,5% русские</a:t>
            </a:r>
            <a:br>
              <a:rPr lang="ru-RU" dirty="0" smtClean="0"/>
            </a:br>
            <a:r>
              <a:rPr lang="ru-RU" b="1" dirty="0" smtClean="0"/>
              <a:t>Язык:</a:t>
            </a:r>
            <a:r>
              <a:rPr lang="ru-RU" dirty="0" smtClean="0"/>
              <a:t> таджикский, русский</a:t>
            </a:r>
            <a:br>
              <a:rPr lang="ru-RU" dirty="0" smtClean="0"/>
            </a:br>
            <a:r>
              <a:rPr lang="ru-RU" b="1" dirty="0" smtClean="0"/>
              <a:t>Религия:</a:t>
            </a:r>
            <a:r>
              <a:rPr lang="ru-RU" dirty="0" smtClean="0"/>
              <a:t> 80% мусульмане-сунниты, 5% мусульмане-шииты 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29953" t="18873" r="4598" b="8161"/>
          <a:stretch>
            <a:fillRect/>
          </a:stretch>
        </p:blipFill>
        <p:spPr bwMode="auto">
          <a:xfrm>
            <a:off x="3071802" y="1142984"/>
            <a:ext cx="5847092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572264" y="0"/>
            <a:ext cx="257173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Глава 2 - Таджикистан</a:t>
            </a:r>
            <a:endParaRPr lang="ru-RU" sz="20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071802" y="1535113"/>
            <a:ext cx="1425586" cy="639762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Фанские горы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142844" y="2786058"/>
            <a:ext cx="4354544" cy="3643337"/>
          </a:xfrm>
        </p:spPr>
        <p:txBody>
          <a:bodyPr/>
          <a:lstStyle/>
          <a:p>
            <a:r>
              <a:rPr lang="ru-RU" dirty="0" smtClean="0"/>
              <a:t>В Таджикистане расположены высочайшие </a:t>
            </a:r>
            <a:r>
              <a:rPr lang="ru-RU" b="1" dirty="0" smtClean="0"/>
              <a:t>горы </a:t>
            </a:r>
            <a:r>
              <a:rPr lang="ru-RU" dirty="0" smtClean="0"/>
              <a:t>Средней Азии - </a:t>
            </a:r>
            <a:r>
              <a:rPr lang="ru-RU" b="1" dirty="0" smtClean="0"/>
              <a:t>Тянь-шаньская и </a:t>
            </a:r>
            <a:r>
              <a:rPr lang="ru-RU" b="1" dirty="0" err="1" smtClean="0"/>
              <a:t>Памирская</a:t>
            </a:r>
            <a:r>
              <a:rPr lang="ru-RU" dirty="0" smtClean="0"/>
              <a:t>, с высотами от 300 до 7495 метров. </a:t>
            </a:r>
          </a:p>
          <a:p>
            <a:r>
              <a:rPr lang="ru-RU" dirty="0" smtClean="0"/>
              <a:t>Со склонов пиков гор спускаются красивые </a:t>
            </a:r>
            <a:r>
              <a:rPr lang="ru-RU" u="sng" dirty="0" smtClean="0"/>
              <a:t>ледники.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1641487" cy="639762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Ледники Памира</a:t>
            </a:r>
            <a:endParaRPr lang="ru-RU" dirty="0"/>
          </a:p>
        </p:txBody>
      </p:sp>
      <p:pic>
        <p:nvPicPr>
          <p:cNvPr id="1026" name="Picture 2" descr="C:\Documents and Settings\Учебный процесс\Мои документы\проект Таджикистан в судьбе России\rianowostilibrary5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4" y="142852"/>
            <a:ext cx="3071814" cy="2857520"/>
          </a:xfrm>
          <a:prstGeom prst="rect">
            <a:avLst/>
          </a:prstGeom>
          <a:noFill/>
        </p:spPr>
      </p:pic>
      <p:pic>
        <p:nvPicPr>
          <p:cNvPr id="2050" name="Picture 2" descr="C:\Documents and Settings\Учебный процесс\Мои документы\Downloads\загруженное (11)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1462" y="3283744"/>
            <a:ext cx="3656112" cy="2288396"/>
          </a:xfrm>
          <a:prstGeom prst="rect">
            <a:avLst/>
          </a:prstGeom>
          <a:noFill/>
        </p:spPr>
      </p:pic>
      <p:pic>
        <p:nvPicPr>
          <p:cNvPr id="7169" name="Picture 1" descr="C:\Documents and Settings\Я\Мои документы\Downloads\709px-Fan_Mountains3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15892"/>
            <a:ext cx="2928958" cy="247305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572264" y="0"/>
            <a:ext cx="257173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Глава 2 - Таджикистан</a:t>
            </a:r>
            <a:endParaRPr lang="ru-RU" sz="2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274638"/>
            <a:ext cx="9001156" cy="1725602"/>
          </a:xfrm>
        </p:spPr>
        <p:txBody>
          <a:bodyPr>
            <a:noAutofit/>
          </a:bodyPr>
          <a:lstStyle/>
          <a:p>
            <a:r>
              <a:rPr lang="ru-RU" sz="3600" dirty="0" smtClean="0"/>
              <a:t>Крупнейшие озёра — </a:t>
            </a:r>
            <a:r>
              <a:rPr lang="ru-RU" sz="3600" dirty="0" smtClean="0">
                <a:hlinkClick r:id="rId2" tooltip="Каракуль (озеро в Таджикистане)"/>
              </a:rPr>
              <a:t>Каракуль</a:t>
            </a:r>
            <a:r>
              <a:rPr lang="ru-RU" sz="3600" dirty="0" smtClean="0"/>
              <a:t>, </a:t>
            </a:r>
            <a:r>
              <a:rPr lang="ru-RU" sz="3600" dirty="0" err="1" smtClean="0">
                <a:hlinkClick r:id="rId3" tooltip="Сарезское озеро"/>
              </a:rPr>
              <a:t>Сарезское</a:t>
            </a:r>
            <a:r>
              <a:rPr lang="ru-RU" sz="3600" dirty="0" smtClean="0">
                <a:hlinkClick r:id="rId3" tooltip="Сарезское озеро"/>
              </a:rPr>
              <a:t> озеро</a:t>
            </a:r>
            <a:r>
              <a:rPr lang="ru-RU" sz="3600" dirty="0" smtClean="0"/>
              <a:t>, </a:t>
            </a:r>
            <a:r>
              <a:rPr lang="ru-RU" sz="3600" dirty="0" smtClean="0">
                <a:hlinkClick r:id="rId4" tooltip="Искандеркуль"/>
              </a:rPr>
              <a:t>Искандеркуль</a:t>
            </a:r>
            <a:r>
              <a:rPr lang="ru-RU" sz="3600" dirty="0" smtClean="0"/>
              <a:t>, </a:t>
            </a:r>
            <a:r>
              <a:rPr lang="ru-RU" sz="3600" u="sng" dirty="0" err="1" smtClean="0">
                <a:hlinkClick r:id="rId5" tooltip="Кайраккумское водохранилище"/>
              </a:rPr>
              <a:t>Кайраккумское</a:t>
            </a:r>
            <a:r>
              <a:rPr lang="ru-RU" sz="3600" u="sng" dirty="0" smtClean="0">
                <a:hlinkClick r:id="rId5" tooltip="Кайраккумское водохранилище"/>
              </a:rPr>
              <a:t> водохранилище</a:t>
            </a:r>
            <a:r>
              <a:rPr lang="ru-RU" sz="3600" dirty="0" smtClean="0"/>
              <a:t>.</a:t>
            </a:r>
            <a:endParaRPr lang="ru-RU" sz="36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Documents and Settings\Учебный процесс\Мои документы\Downloads\памир тадж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2636074"/>
            <a:ext cx="4040188" cy="3028889"/>
          </a:xfrm>
          <a:prstGeom prst="rect">
            <a:avLst/>
          </a:prstGeom>
          <a:noFill/>
        </p:spPr>
      </p:pic>
      <p:pic>
        <p:nvPicPr>
          <p:cNvPr id="1027" name="Picture 3" descr="C:\Documents and Settings\Учебный процесс\Мои документы\Downloads\200px-Usoi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86380" y="2714620"/>
            <a:ext cx="3143272" cy="2969429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6072198" y="5929330"/>
            <a:ext cx="21631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  <a:r>
              <a:rPr lang="ru-RU" dirty="0" err="1" smtClean="0">
                <a:hlinkClick r:id="rId3" tooltip="Сарезское озеро"/>
              </a:rPr>
              <a:t>Сарезское</a:t>
            </a:r>
            <a:r>
              <a:rPr lang="ru-RU" dirty="0" smtClean="0">
                <a:hlinkClick r:id="rId3" tooltip="Сарезское озеро"/>
              </a:rPr>
              <a:t> озеро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85852" y="5929330"/>
            <a:ext cx="28471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u="sng" dirty="0" smtClean="0">
                <a:hlinkClick r:id="rId8" tooltip="Нурекская ГЭС"/>
              </a:rPr>
              <a:t>Нурекское водохранилище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572264" y="0"/>
            <a:ext cx="257173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Глава 2 - Таджикистан</a:t>
            </a:r>
            <a:endParaRPr lang="ru-RU" sz="2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Нурекская ГЭС</a:t>
            </a:r>
            <a:r>
              <a:rPr lang="ru-RU" sz="3600" dirty="0" smtClean="0"/>
              <a:t> — </a:t>
            </a:r>
            <a:r>
              <a:rPr lang="ru-RU" sz="3600" dirty="0" smtClean="0">
                <a:hlinkClick r:id="rId2" tooltip="Гидроэлектростанция"/>
              </a:rPr>
              <a:t>гидроэлектростанция</a:t>
            </a:r>
            <a:r>
              <a:rPr lang="ru-RU" sz="3600" dirty="0" smtClean="0"/>
              <a:t> вблизи города </a:t>
            </a:r>
            <a:r>
              <a:rPr lang="ru-RU" sz="3600" dirty="0" smtClean="0">
                <a:hlinkClick r:id="rId3" tooltip="Нурек"/>
              </a:rPr>
              <a:t>Нурек</a:t>
            </a:r>
            <a:r>
              <a:rPr lang="ru-RU" sz="3600" dirty="0" smtClean="0"/>
              <a:t> в </a:t>
            </a:r>
            <a:r>
              <a:rPr lang="ru-RU" sz="3600" dirty="0" smtClean="0">
                <a:hlinkClick r:id="rId4" tooltip="Таджикистан"/>
              </a:rPr>
              <a:t>Таджикистане</a:t>
            </a:r>
            <a:r>
              <a:rPr lang="ru-RU" sz="3600" dirty="0" smtClean="0"/>
              <a:t> на реке </a:t>
            </a:r>
            <a:r>
              <a:rPr lang="ru-RU" sz="3600" dirty="0" smtClean="0">
                <a:hlinkClick r:id="rId5" tooltip="Вахш"/>
              </a:rPr>
              <a:t>Вахш</a:t>
            </a:r>
            <a:endParaRPr lang="ru-RU" sz="3600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429124" y="1785926"/>
            <a:ext cx="4572032" cy="4857784"/>
          </a:xfrm>
        </p:spPr>
        <p:txBody>
          <a:bodyPr>
            <a:normAutofit fontScale="77500" lnSpcReduction="20000"/>
          </a:bodyPr>
          <a:lstStyle/>
          <a:p>
            <a:pPr fontAlgn="t"/>
            <a:r>
              <a:rPr lang="ru-RU" dirty="0" smtClean="0"/>
              <a:t>Дамба </a:t>
            </a:r>
            <a:r>
              <a:rPr lang="ru-RU" i="1" dirty="0" smtClean="0"/>
              <a:t>Нурекской ГЭС </a:t>
            </a:r>
          </a:p>
          <a:p>
            <a:pPr fontAlgn="t"/>
            <a:r>
              <a:rPr lang="ru-RU" dirty="0" smtClean="0"/>
              <a:t>Страна </a:t>
            </a:r>
            <a:r>
              <a:rPr lang="ru-RU" dirty="0" smtClean="0">
                <a:hlinkClick r:id="rId4" tooltip="Таджикистан"/>
              </a:rPr>
              <a:t>Таджикистан</a:t>
            </a:r>
            <a:endParaRPr lang="ru-RU" dirty="0" smtClean="0"/>
          </a:p>
          <a:p>
            <a:pPr fontAlgn="t"/>
            <a:r>
              <a:rPr lang="ru-RU" dirty="0" smtClean="0">
                <a:hlinkClick r:id="rId6" tooltip="Река"/>
              </a:rPr>
              <a:t>Река</a:t>
            </a:r>
            <a:r>
              <a:rPr lang="ru-RU" dirty="0" smtClean="0"/>
              <a:t> </a:t>
            </a:r>
            <a:r>
              <a:rPr lang="ru-RU" dirty="0" smtClean="0">
                <a:hlinkClick r:id="rId5" tooltip="Вахш"/>
              </a:rPr>
              <a:t>Вахш</a:t>
            </a:r>
            <a:endParaRPr lang="ru-RU" dirty="0" smtClean="0"/>
          </a:p>
          <a:p>
            <a:pPr fontAlgn="t"/>
            <a:r>
              <a:rPr lang="ru-RU" dirty="0" smtClean="0"/>
              <a:t>Каскад </a:t>
            </a:r>
            <a:r>
              <a:rPr lang="ru-RU" dirty="0" err="1" smtClean="0">
                <a:hlinkClick r:id="rId7" tooltip="Вахшский каскад ГЭС"/>
              </a:rPr>
              <a:t>Вахшский</a:t>
            </a:r>
            <a:endParaRPr lang="ru-RU" dirty="0" smtClean="0"/>
          </a:p>
          <a:p>
            <a:pPr fontAlgn="t"/>
            <a:r>
              <a:rPr lang="ru-RU" dirty="0" smtClean="0"/>
              <a:t>Собственник ОАО «Нурекская ГЭС»</a:t>
            </a:r>
          </a:p>
          <a:p>
            <a:pPr fontAlgn="t"/>
            <a:r>
              <a:rPr lang="ru-RU" dirty="0" smtClean="0"/>
              <a:t>Статус - действующая</a:t>
            </a:r>
          </a:p>
          <a:p>
            <a:pPr fontAlgn="t"/>
            <a:r>
              <a:rPr lang="ru-RU" dirty="0" smtClean="0"/>
              <a:t>Год начала строительства</a:t>
            </a:r>
            <a:r>
              <a:rPr lang="ru-RU" dirty="0" smtClean="0">
                <a:hlinkClick r:id="rId8" tooltip="1961"/>
              </a:rPr>
              <a:t>1961</a:t>
            </a:r>
            <a:endParaRPr lang="ru-RU" dirty="0" smtClean="0"/>
          </a:p>
          <a:p>
            <a:pPr fontAlgn="t"/>
            <a:r>
              <a:rPr lang="ru-RU" dirty="0" smtClean="0"/>
              <a:t>Годы ввода агрегатов</a:t>
            </a:r>
            <a:r>
              <a:rPr lang="ru-RU" dirty="0" smtClean="0">
                <a:hlinkClick r:id="rId9" tooltip="1972"/>
              </a:rPr>
              <a:t>1972</a:t>
            </a:r>
            <a:r>
              <a:rPr lang="ru-RU" dirty="0" smtClean="0"/>
              <a:t>-1979</a:t>
            </a:r>
          </a:p>
          <a:p>
            <a:pPr fontAlgn="t"/>
            <a:r>
              <a:rPr lang="ru-RU" dirty="0" smtClean="0"/>
              <a:t>Основные характеристики: Годовая выработка </a:t>
            </a:r>
            <a:r>
              <a:rPr lang="ru-RU" b="1" u="sng" dirty="0" smtClean="0"/>
              <a:t>электричества  </a:t>
            </a:r>
            <a:r>
              <a:rPr lang="ru-RU" dirty="0" smtClean="0"/>
              <a:t>-11,2 </a:t>
            </a:r>
            <a:r>
              <a:rPr lang="ru-RU" dirty="0" err="1" smtClean="0"/>
              <a:t>млрд.кВт.ч</a:t>
            </a:r>
            <a:r>
              <a:rPr lang="ru-RU" baseline="30000" dirty="0" smtClean="0">
                <a:hlinkClick r:id="rId10"/>
              </a:rPr>
              <a:t>[1]</a:t>
            </a:r>
            <a:endParaRPr lang="ru-RU" dirty="0" smtClean="0"/>
          </a:p>
          <a:p>
            <a:pPr fontAlgn="t"/>
            <a:r>
              <a:rPr lang="ru-RU" dirty="0" smtClean="0"/>
              <a:t>Разновидность электростанции - плотинная</a:t>
            </a:r>
          </a:p>
          <a:p>
            <a:endParaRPr lang="ru-RU" dirty="0"/>
          </a:p>
        </p:txBody>
      </p:sp>
      <p:pic>
        <p:nvPicPr>
          <p:cNvPr id="3075" name="Picture 3" descr="C:\Documents and Settings\Учебный процесс\Мои документы\5а проект Мой край\Toktogul_Hydroelectric_Station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7200" y="2143116"/>
            <a:ext cx="4038600" cy="378621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72264" y="0"/>
            <a:ext cx="257173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Глава 2 - Таджикистан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85720" y="6072206"/>
            <a:ext cx="450056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ГЭС строили  русские и таджики</a:t>
            </a:r>
            <a:endParaRPr lang="ru-RU" sz="2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571480"/>
            <a:ext cx="8786874" cy="1143000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>Основная часть электроэнергии в Таджикистане производится на </a:t>
            </a:r>
            <a:r>
              <a:rPr lang="ru-RU" sz="2700" dirty="0" smtClean="0">
                <a:hlinkClick r:id="rId2" tooltip="ГЭС"/>
              </a:rPr>
              <a:t>ГЭС</a:t>
            </a:r>
            <a:r>
              <a:rPr lang="ru-RU" sz="2700" dirty="0" smtClean="0"/>
              <a:t>. Общая установленная мощность гидроэлектростанций составляет 4070 МВт. Выработка составляет до 17,1 </a:t>
            </a:r>
            <a:r>
              <a:rPr lang="ru-RU" sz="2700" dirty="0" err="1" smtClean="0"/>
              <a:t>млрд</a:t>
            </a:r>
            <a:r>
              <a:rPr lang="ru-RU" sz="2700" dirty="0" smtClean="0"/>
              <a:t> </a:t>
            </a:r>
            <a:r>
              <a:rPr lang="ru-RU" sz="2700" dirty="0" smtClean="0">
                <a:hlinkClick r:id="rId3" tooltip="Киловатт-час"/>
              </a:rPr>
              <a:t>кВт·ч</a:t>
            </a:r>
            <a:r>
              <a:rPr lang="ru-RU" sz="2700" dirty="0" smtClean="0"/>
              <a:t/>
            </a:r>
            <a:br>
              <a:rPr lang="ru-RU" sz="2700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2357430"/>
            <a:ext cx="4857752" cy="750879"/>
          </a:xfrm>
        </p:spPr>
        <p:txBody>
          <a:bodyPr>
            <a:noAutofit/>
          </a:bodyPr>
          <a:lstStyle/>
          <a:p>
            <a:pPr algn="ctr"/>
            <a:r>
              <a:rPr lang="ru-RU" sz="2000" b="0" dirty="0" err="1" smtClean="0">
                <a:hlinkClick r:id="rId4" tooltip="Сангтудинская ГЭС-1"/>
              </a:rPr>
              <a:t>Сангтудинская</a:t>
            </a:r>
            <a:r>
              <a:rPr lang="ru-RU" sz="2000" b="0" dirty="0" smtClean="0">
                <a:hlinkClick r:id="rId4" tooltip="Сангтудинская ГЭС-1"/>
              </a:rPr>
              <a:t> ГЭС-1</a:t>
            </a:r>
            <a:r>
              <a:rPr lang="ru-RU" sz="2000" b="0" dirty="0" smtClean="0"/>
              <a:t> — мощность 670 МВт. Торжественное открытие ГЭС с участием президентов России и Таджикистана состоялось 31 июля 2009 года</a:t>
            </a:r>
            <a:endParaRPr lang="ru-RU" sz="1800" dirty="0"/>
          </a:p>
        </p:txBody>
      </p:sp>
      <p:pic>
        <p:nvPicPr>
          <p:cNvPr id="7" name="Содержимое 6" descr="Sangtuda_1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214282" y="3071810"/>
            <a:ext cx="4600674" cy="3071834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57818" y="1535113"/>
            <a:ext cx="3328982" cy="639762"/>
          </a:xfrm>
        </p:spPr>
        <p:txBody>
          <a:bodyPr>
            <a:normAutofit/>
          </a:bodyPr>
          <a:lstStyle/>
          <a:p>
            <a:r>
              <a:rPr lang="ru-RU" b="0" dirty="0" err="1" smtClean="0">
                <a:hlinkClick r:id="rId4" tooltip="Сангтудинская ГЭС-1"/>
              </a:rPr>
              <a:t>Сангтудинская</a:t>
            </a:r>
            <a:r>
              <a:rPr lang="ru-RU" b="0" dirty="0" smtClean="0">
                <a:hlinkClick r:id="rId4" tooltip="Сангтудинская ГЭС-1"/>
              </a:rPr>
              <a:t> ГЭС-</a:t>
            </a:r>
            <a:r>
              <a:rPr lang="ru-RU" b="0" dirty="0" smtClean="0"/>
              <a:t>2</a:t>
            </a:r>
            <a:endParaRPr lang="ru-RU" dirty="0"/>
          </a:p>
        </p:txBody>
      </p:sp>
      <p:pic>
        <p:nvPicPr>
          <p:cNvPr id="8" name="Содержимое 7" descr="SGII-Dam.JPG"/>
          <p:cNvPicPr>
            <a:picLocks noGrp="1" noChangeAspect="1"/>
          </p:cNvPicPr>
          <p:nvPr>
            <p:ph sz="quarter" idx="4"/>
          </p:nvPr>
        </p:nvPicPr>
        <p:blipFill>
          <a:blip r:embed="rId6" cstate="print"/>
          <a:stretch>
            <a:fillRect/>
          </a:stretch>
        </p:blipFill>
        <p:spPr>
          <a:xfrm>
            <a:off x="5102225" y="2428868"/>
            <a:ext cx="4041775" cy="1374204"/>
          </a:xfrm>
        </p:spPr>
      </p:pic>
      <p:sp>
        <p:nvSpPr>
          <p:cNvPr id="9" name="TextBox 8"/>
          <p:cNvSpPr txBox="1"/>
          <p:nvPr/>
        </p:nvSpPr>
        <p:spPr>
          <a:xfrm>
            <a:off x="6572264" y="0"/>
            <a:ext cx="257173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Глава 2 - Таджикистан</a:t>
            </a:r>
            <a:endParaRPr lang="ru-RU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4929190" y="4500570"/>
            <a:ext cx="40719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Электричество необходимо </a:t>
            </a:r>
            <a:r>
              <a:rPr lang="ru-RU" sz="2400" dirty="0" smtClean="0"/>
              <a:t>для работы компьютеров, машин, телевизоров, для освещения домов, улиц,  больниц, школ.</a:t>
            </a:r>
            <a:endParaRPr lang="ru-RU" sz="2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Месторождения Таджикистана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214282" y="1600200"/>
            <a:ext cx="4281518" cy="5043510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На севере Таджикистана, в </a:t>
            </a:r>
            <a:r>
              <a:rPr lang="ru-RU" dirty="0" smtClean="0">
                <a:hlinkClick r:id="rId2" tooltip="Согдийская область"/>
              </a:rPr>
              <a:t>Согдийской области</a:t>
            </a:r>
            <a:r>
              <a:rPr lang="ru-RU" dirty="0" smtClean="0"/>
              <a:t> расположено одно из крупнейших в мире месторождений </a:t>
            </a:r>
            <a:r>
              <a:rPr lang="ru-RU" dirty="0" smtClean="0">
                <a:hlinkClick r:id="rId3" tooltip="Серебро"/>
              </a:rPr>
              <a:t>серебра</a:t>
            </a:r>
            <a:r>
              <a:rPr lang="ru-RU" dirty="0" smtClean="0"/>
              <a:t> — </a:t>
            </a:r>
            <a:r>
              <a:rPr lang="ru-RU" dirty="0" smtClean="0">
                <a:hlinkClick r:id="rId4" tooltip="Большой Конимансур"/>
              </a:rPr>
              <a:t>Большой </a:t>
            </a:r>
            <a:r>
              <a:rPr lang="ru-RU" dirty="0" err="1" smtClean="0">
                <a:hlinkClick r:id="rId4" tooltip="Большой Конимансур"/>
              </a:rPr>
              <a:t>Конимансур</a:t>
            </a:r>
            <a:r>
              <a:rPr lang="ru-RU" dirty="0" smtClean="0"/>
              <a:t>. Также Таджикистан богат месторождениями драгоценных камней, урана (по некоторым данным 16 % мировых запасов), золота, угля, алюминиевыми и полиметаллическими рудами.</a:t>
            </a:r>
            <a:endParaRPr lang="ru-RU" dirty="0"/>
          </a:p>
        </p:txBody>
      </p:sp>
      <p:pic>
        <p:nvPicPr>
          <p:cNvPr id="7" name="Содержимое 6" descr="серебряный слиток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4648200" y="2505763"/>
            <a:ext cx="4038600" cy="2714837"/>
          </a:xfrm>
        </p:spPr>
      </p:pic>
      <p:sp>
        <p:nvSpPr>
          <p:cNvPr id="8" name="Прямоугольник 7"/>
          <p:cNvSpPr/>
          <p:nvPr/>
        </p:nvSpPr>
        <p:spPr>
          <a:xfrm>
            <a:off x="5429256" y="5572140"/>
            <a:ext cx="27347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/>
              <a:t>серебряный слиток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572264" y="0"/>
            <a:ext cx="257173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Глава 2 - Таджикистан</a:t>
            </a:r>
            <a:endParaRPr lang="ru-RU" sz="20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785794"/>
            <a:ext cx="5043494" cy="11430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Полезные ископаемые в стране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42844" y="2143116"/>
            <a:ext cx="3000396" cy="1000132"/>
          </a:xfrm>
        </p:spPr>
        <p:txBody>
          <a:bodyPr>
            <a:normAutofit fontScale="62500" lnSpcReduction="20000"/>
          </a:bodyPr>
          <a:lstStyle/>
          <a:p>
            <a:pPr algn="ctr"/>
            <a:endParaRPr lang="ru-RU" dirty="0" smtClean="0"/>
          </a:p>
          <a:p>
            <a:pPr algn="ctr"/>
            <a:r>
              <a:rPr lang="ru-RU" sz="4000" dirty="0" smtClean="0"/>
              <a:t>драгоценные камни</a:t>
            </a:r>
          </a:p>
          <a:p>
            <a:pPr algn="ctr"/>
            <a:endParaRPr lang="ru-RU" dirty="0"/>
          </a:p>
        </p:txBody>
      </p:sp>
      <p:pic>
        <p:nvPicPr>
          <p:cNvPr id="4" name="Содержимое 3" descr=")драгоценные камни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28596" y="3143248"/>
            <a:ext cx="2143125" cy="2143125"/>
          </a:xfrm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000496" y="3214686"/>
            <a:ext cx="4041775" cy="639762"/>
          </a:xfrm>
        </p:spPr>
        <p:txBody>
          <a:bodyPr/>
          <a:lstStyle/>
          <a:p>
            <a:r>
              <a:rPr lang="ru-RU" dirty="0" smtClean="0"/>
              <a:t>урановый рудник</a:t>
            </a:r>
            <a:endParaRPr lang="ru-RU" dirty="0"/>
          </a:p>
        </p:txBody>
      </p:sp>
      <p:pic>
        <p:nvPicPr>
          <p:cNvPr id="8" name="Содержимое 7" descr="урановый рудник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3143240" y="4214818"/>
            <a:ext cx="3000396" cy="1838325"/>
          </a:xfrm>
        </p:spPr>
      </p:pic>
      <p:pic>
        <p:nvPicPr>
          <p:cNvPr id="1026" name="Picture 2" descr="C:\Documents and Settings\Учебный процесс\Мои документы\Downloads\ура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3929066"/>
            <a:ext cx="2466975" cy="184785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643570" y="857232"/>
            <a:ext cx="29594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уголь в Таджикистане</a:t>
            </a:r>
            <a:endParaRPr lang="ru-RU" sz="2800" b="1" dirty="0"/>
          </a:p>
        </p:txBody>
      </p:sp>
      <p:pic>
        <p:nvPicPr>
          <p:cNvPr id="1027" name="Picture 3" descr="C:\Documents and Settings\Учебный процесс\Мои документы\Downloads\уголь в Таджикистане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1785926"/>
            <a:ext cx="2286000" cy="14859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6572264" y="0"/>
            <a:ext cx="257173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Глава 2 - Таджикистан</a:t>
            </a:r>
            <a:endParaRPr lang="ru-RU" sz="2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dirty="0" smtClean="0"/>
              <a:t>Содержание проекта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lvl="0">
              <a:buNone/>
            </a:pPr>
            <a:r>
              <a:rPr lang="ru-RU" dirty="0" smtClean="0"/>
              <a:t>1 - титульный лист</a:t>
            </a:r>
          </a:p>
          <a:p>
            <a:pPr lvl="0">
              <a:buNone/>
            </a:pPr>
            <a:r>
              <a:rPr lang="ru-RU" dirty="0" smtClean="0"/>
              <a:t>2 - введение</a:t>
            </a:r>
          </a:p>
          <a:p>
            <a:pPr lvl="0">
              <a:buNone/>
            </a:pPr>
            <a:r>
              <a:rPr lang="ru-RU" dirty="0" smtClean="0"/>
              <a:t>3 - главы основной части</a:t>
            </a:r>
          </a:p>
          <a:p>
            <a:pPr lvl="0"/>
            <a:endParaRPr lang="ru-RU" dirty="0" smtClean="0"/>
          </a:p>
          <a:p>
            <a:pPr lvl="0"/>
            <a:endParaRPr lang="ru-RU" dirty="0" smtClean="0"/>
          </a:p>
          <a:p>
            <a:pPr lvl="0"/>
            <a:endParaRPr lang="ru-RU" dirty="0" smtClean="0"/>
          </a:p>
          <a:p>
            <a:pPr lvl="0"/>
            <a:r>
              <a:rPr lang="ru-RU" dirty="0" smtClean="0"/>
              <a:t>выводы</a:t>
            </a:r>
          </a:p>
          <a:p>
            <a:pPr lvl="0"/>
            <a:r>
              <a:rPr lang="ru-RU" dirty="0" smtClean="0"/>
              <a:t>заключение</a:t>
            </a:r>
          </a:p>
          <a:p>
            <a:pPr lvl="0"/>
            <a:r>
              <a:rPr lang="ru-RU" dirty="0" smtClean="0"/>
              <a:t>список  ссылок.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Страница 1 - слайд 1</a:t>
            </a:r>
          </a:p>
          <a:p>
            <a:r>
              <a:rPr lang="ru-RU" dirty="0" smtClean="0"/>
              <a:t>Страница 3 – слайд 3</a:t>
            </a:r>
          </a:p>
          <a:p>
            <a:r>
              <a:rPr lang="ru-RU" dirty="0" smtClean="0"/>
              <a:t>Глава 1 – Моя семья</a:t>
            </a:r>
          </a:p>
          <a:p>
            <a:r>
              <a:rPr lang="ru-RU" dirty="0" smtClean="0"/>
              <a:t>Глава 2 – Таджикистан</a:t>
            </a:r>
          </a:p>
          <a:p>
            <a:r>
              <a:rPr lang="ru-RU" dirty="0" smtClean="0"/>
              <a:t>Глава 3 – Таджикистан и Россия</a:t>
            </a:r>
          </a:p>
          <a:p>
            <a:r>
              <a:rPr lang="ru-RU" dirty="0" smtClean="0"/>
              <a:t>Выводы</a:t>
            </a:r>
          </a:p>
          <a:p>
            <a:pPr lvl="0"/>
            <a:r>
              <a:rPr lang="ru-RU" dirty="0" smtClean="0"/>
              <a:t>Список  ссылок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Монумент </a:t>
            </a:r>
            <a:r>
              <a:rPr lang="ru-RU" dirty="0" err="1" smtClean="0"/>
              <a:t>в</a:t>
            </a:r>
            <a:r>
              <a:rPr lang="ru-RU" dirty="0" err="1" smtClean="0">
                <a:hlinkClick r:id="rId2" tooltip="Душанбе"/>
              </a:rPr>
              <a:t>Душанбе</a:t>
            </a:r>
            <a:r>
              <a:rPr lang="ru-RU" dirty="0" smtClean="0"/>
              <a:t> в </a:t>
            </a:r>
            <a:r>
              <a:rPr lang="ru-RU" dirty="0" err="1" smtClean="0"/>
              <a:t>честь</a:t>
            </a:r>
            <a:r>
              <a:rPr lang="ru-RU" dirty="0" err="1" smtClean="0">
                <a:hlinkClick r:id="rId3" tooltip="Эмир"/>
              </a:rPr>
              <a:t>Эмира</a:t>
            </a:r>
            <a:r>
              <a:rPr lang="ru-RU" dirty="0" smtClean="0"/>
              <a:t> </a:t>
            </a:r>
            <a:r>
              <a:rPr lang="ru-RU" dirty="0" smtClean="0">
                <a:hlinkClick r:id="rId4" tooltip="Исмаил Самани"/>
              </a:rPr>
              <a:t>Исмаила </a:t>
            </a:r>
            <a:r>
              <a:rPr lang="ru-RU" dirty="0" err="1" smtClean="0">
                <a:hlinkClick r:id="rId4" tooltip="Исмаил Самани"/>
              </a:rPr>
              <a:t>Самани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4" name="Содержимое 3" descr="450px-Somoni_monument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428596" y="2000240"/>
            <a:ext cx="2963466" cy="3951288"/>
          </a:xfr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357687" y="142852"/>
            <a:ext cx="4500594" cy="4214842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Исмаил </a:t>
            </a:r>
            <a:r>
              <a:rPr lang="ru-RU" dirty="0" err="1" smtClean="0"/>
              <a:t>Самани</a:t>
            </a:r>
            <a:r>
              <a:rPr lang="ru-RU" dirty="0" smtClean="0"/>
              <a:t> -</a:t>
            </a:r>
            <a:br>
              <a:rPr lang="ru-RU" dirty="0" smtClean="0"/>
            </a:br>
            <a:r>
              <a:rPr lang="ru-RU" dirty="0" smtClean="0">
                <a:hlinkClick r:id="rId6" tooltip="Персидский язык"/>
              </a:rPr>
              <a:t>перс.</a:t>
            </a:r>
            <a:r>
              <a:rPr lang="ru-RU" dirty="0" smtClean="0"/>
              <a:t> </a:t>
            </a:r>
            <a:r>
              <a:rPr lang="ar-AE" dirty="0" smtClean="0"/>
              <a:t>ابو ابراهیم اسماعیل بن احمد‎</a:t>
            </a:r>
            <a:r>
              <a:rPr lang="ru-RU" dirty="0" smtClean="0"/>
              <a:t>портрет на </a:t>
            </a:r>
            <a:r>
              <a:rPr lang="ru-RU" dirty="0" err="1" smtClean="0"/>
              <a:t>банкнтоте</a:t>
            </a:r>
            <a:r>
              <a:rPr lang="ru-RU" dirty="0" smtClean="0"/>
              <a:t> 100 </a:t>
            </a:r>
            <a:r>
              <a:rPr lang="ru-RU" dirty="0" err="1" smtClean="0">
                <a:hlinkClick r:id="rId7" tooltip="Сомони"/>
              </a:rPr>
              <a:t>сомони</a:t>
            </a:r>
            <a:r>
              <a:rPr lang="ru-RU" dirty="0" smtClean="0"/>
              <a:t>  2-й </a:t>
            </a:r>
            <a:r>
              <a:rPr lang="ru-RU" dirty="0" smtClean="0">
                <a:hlinkClick r:id="rId3" tooltip="Эмир"/>
              </a:rPr>
              <a:t>Эмир</a:t>
            </a:r>
            <a:r>
              <a:rPr lang="ru-RU" dirty="0" smtClean="0"/>
              <a:t> </a:t>
            </a:r>
          </a:p>
          <a:p>
            <a:r>
              <a:rPr lang="ru-RU" dirty="0" smtClean="0"/>
              <a:t>В Бухаре, ставшей при нём столицей </a:t>
            </a:r>
            <a:r>
              <a:rPr lang="ru-RU" dirty="0" err="1" smtClean="0"/>
              <a:t>саманидского</a:t>
            </a:r>
            <a:r>
              <a:rPr lang="ru-RU" dirty="0" smtClean="0"/>
              <a:t> государства, находится так называемый </a:t>
            </a:r>
            <a:r>
              <a:rPr lang="ru-RU" dirty="0" smtClean="0">
                <a:hlinkClick r:id="rId8" tooltip="Мавзолей Исмаила Самани"/>
              </a:rPr>
              <a:t>Мавзолей Исмаила </a:t>
            </a:r>
            <a:r>
              <a:rPr lang="ru-RU" dirty="0" err="1" smtClean="0">
                <a:hlinkClick r:id="rId8" tooltip="Мавзолей Исмаила Самани"/>
              </a:rPr>
              <a:t>Самани</a:t>
            </a:r>
            <a:r>
              <a:rPr lang="ru-RU" dirty="0" smtClean="0"/>
              <a:t>, усыпальница династии, выдающийся памятник архитектуры. </a:t>
            </a:r>
          </a:p>
          <a:p>
            <a:r>
              <a:rPr lang="ru-RU" dirty="0" smtClean="0"/>
              <a:t>Имя </a:t>
            </a:r>
            <a:r>
              <a:rPr lang="ru-RU" dirty="0" err="1" smtClean="0"/>
              <a:t>Исма’ила</a:t>
            </a:r>
            <a:r>
              <a:rPr lang="ru-RU" dirty="0" smtClean="0"/>
              <a:t> </a:t>
            </a:r>
            <a:r>
              <a:rPr lang="ru-RU" dirty="0" err="1" smtClean="0"/>
              <a:t>Самани</a:t>
            </a:r>
            <a:r>
              <a:rPr lang="ru-RU" dirty="0" smtClean="0"/>
              <a:t> с </a:t>
            </a:r>
            <a:r>
              <a:rPr lang="ru-RU" dirty="0" smtClean="0">
                <a:hlinkClick r:id="rId9" tooltip="1998 год"/>
              </a:rPr>
              <a:t>1998 года</a:t>
            </a:r>
            <a:r>
              <a:rPr lang="ru-RU" dirty="0" smtClean="0"/>
              <a:t> носит </a:t>
            </a:r>
            <a:r>
              <a:rPr lang="ru-RU" dirty="0" smtClean="0">
                <a:hlinkClick r:id="rId10" tooltip="Пик Исмаила Самани"/>
              </a:rPr>
              <a:t>высочайший пик</a:t>
            </a:r>
            <a:r>
              <a:rPr lang="ru-RU" dirty="0" smtClean="0"/>
              <a:t> </a:t>
            </a:r>
            <a:r>
              <a:rPr lang="ru-RU" dirty="0" smtClean="0">
                <a:hlinkClick r:id="rId11" tooltip="Памир"/>
              </a:rPr>
              <a:t>Памира</a:t>
            </a:r>
            <a:r>
              <a:rPr lang="ru-RU" dirty="0" smtClean="0"/>
              <a:t> (ранее — Пик Коммунизма).</a:t>
            </a:r>
          </a:p>
          <a:p>
            <a:endParaRPr lang="ru-RU" dirty="0"/>
          </a:p>
        </p:txBody>
      </p:sp>
      <p:pic>
        <p:nvPicPr>
          <p:cNvPr id="9" name="Содержимое 8" descr="TajikistanP19-100Somoni-1999(2000)-donatedeh_f.jpg"/>
          <p:cNvPicPr>
            <a:picLocks noGrp="1" noChangeAspect="1"/>
          </p:cNvPicPr>
          <p:nvPr>
            <p:ph sz="quarter" idx="4"/>
          </p:nvPr>
        </p:nvPicPr>
        <p:blipFill>
          <a:blip r:embed="rId12" cstate="print"/>
          <a:stretch>
            <a:fillRect/>
          </a:stretch>
        </p:blipFill>
        <p:spPr>
          <a:xfrm>
            <a:off x="4857752" y="4071942"/>
            <a:ext cx="4041775" cy="1677337"/>
          </a:xfrm>
        </p:spPr>
      </p:pic>
      <p:sp>
        <p:nvSpPr>
          <p:cNvPr id="8" name="TextBox 7"/>
          <p:cNvSpPr txBox="1"/>
          <p:nvPr/>
        </p:nvSpPr>
        <p:spPr>
          <a:xfrm>
            <a:off x="6572264" y="0"/>
            <a:ext cx="257173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Глава 2 - Таджикистан</a:t>
            </a:r>
            <a:endParaRPr lang="ru-RU" sz="2000" dirty="0"/>
          </a:p>
        </p:txBody>
      </p:sp>
      <p:pic>
        <p:nvPicPr>
          <p:cNvPr id="2049" name="Picture 1" descr="E:\апрель-март 2013\TJ_Me_all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00298" y="5214950"/>
            <a:ext cx="1485890" cy="1485890"/>
          </a:xfrm>
          <a:prstGeom prst="rect">
            <a:avLst/>
          </a:prstGeom>
          <a:noFill/>
        </p:spPr>
      </p:pic>
      <p:pic>
        <p:nvPicPr>
          <p:cNvPr id="2050" name="Picture 2" descr="E:\апрель-март 2013\TJ_Me_Ohota_b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929058" y="5214950"/>
            <a:ext cx="1510043" cy="150017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786446" y="6000768"/>
            <a:ext cx="2786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Деньги</a:t>
            </a:r>
            <a:r>
              <a:rPr lang="ru-RU" dirty="0" smtClean="0"/>
              <a:t>: банкноты и монеты</a:t>
            </a:r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74638"/>
            <a:ext cx="464347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>Сельское хозяйство .</a:t>
            </a:r>
            <a:br>
              <a:rPr lang="ru-RU" sz="2200" b="1" dirty="0" smtClean="0"/>
            </a:br>
            <a:r>
              <a:rPr lang="ru-RU" sz="2200" dirty="0" smtClean="0"/>
              <a:t>Главные сельскохозяйственные культуры:</a:t>
            </a:r>
            <a:br>
              <a:rPr lang="ru-RU" sz="2200" dirty="0" smtClean="0"/>
            </a:br>
            <a:r>
              <a:rPr lang="ru-RU" sz="2200" dirty="0" smtClean="0">
                <a:hlinkClick r:id="rId2" tooltip="Хлопок"/>
              </a:rPr>
              <a:t>хлопок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>
                <a:hlinkClick r:id="rId3" tooltip="Шёлк"/>
              </a:rPr>
              <a:t>шёлк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>
                <a:hlinkClick r:id="rId4" tooltip="Зерно"/>
              </a:rPr>
              <a:t>зерно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>
                <a:hlinkClick r:id="rId5" tooltip="Табак"/>
              </a:rPr>
              <a:t>табак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>
                <a:hlinkClick r:id="rId6" tooltip="Овощи"/>
              </a:rPr>
              <a:t>овощи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>
                <a:hlinkClick r:id="rId7" tooltip="Фрукты"/>
              </a:rPr>
              <a:t>фрукты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>
                <a:hlinkClick r:id="rId8" tooltip="Сухофрукты"/>
              </a:rPr>
              <a:t>сухофрукты</a:t>
            </a:r>
            <a:r>
              <a:rPr lang="ru-RU" sz="2200" dirty="0" smtClean="0"/>
              <a:t/>
            </a:r>
            <a:br>
              <a:rPr lang="ru-RU" sz="2200" dirty="0" smtClean="0"/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42844" y="3643314"/>
            <a:ext cx="2925784" cy="1143008"/>
          </a:xfrm>
        </p:spPr>
        <p:txBody>
          <a:bodyPr>
            <a:noAutofit/>
          </a:bodyPr>
          <a:lstStyle/>
          <a:p>
            <a:r>
              <a:rPr lang="ru-RU" sz="1800" dirty="0" smtClean="0"/>
              <a:t>Зерно</a:t>
            </a:r>
            <a:r>
              <a:rPr lang="ru-RU" sz="1800" b="0" dirty="0" smtClean="0"/>
              <a:t> — ядро (плод, семя) любой </a:t>
            </a:r>
            <a:r>
              <a:rPr lang="ru-RU" sz="1800" b="0" dirty="0" smtClean="0">
                <a:hlinkClick r:id="rId9" tooltip="Зерновые культуры"/>
              </a:rPr>
              <a:t>зерновой культуры</a:t>
            </a:r>
            <a:r>
              <a:rPr lang="ru-RU" sz="1800" b="0" dirty="0" smtClean="0"/>
              <a:t>, обычно </a:t>
            </a:r>
            <a:r>
              <a:rPr lang="ru-RU" sz="1800" b="0" u="sng" dirty="0" smtClean="0">
                <a:hlinkClick r:id="rId10" tooltip="Хлебные зерновые культуры"/>
              </a:rPr>
              <a:t>хлебной зерновой культуры</a:t>
            </a:r>
            <a:r>
              <a:rPr lang="ru-RU" sz="1800" b="0" dirty="0" smtClean="0"/>
              <a:t>.</a:t>
            </a:r>
            <a:endParaRPr lang="ru-RU" sz="1800" dirty="0"/>
          </a:p>
        </p:txBody>
      </p:sp>
      <p:pic>
        <p:nvPicPr>
          <p:cNvPr id="34818" name="Picture 2" descr="C:\Documents and Settings\Я\Мои документы\Downloads\CottonPlan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1500165" y="1000108"/>
            <a:ext cx="2492025" cy="178595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7072330" y="5929330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/>
              <a:t>изюм</a:t>
            </a:r>
            <a:endParaRPr lang="ru-RU" b="1" dirty="0"/>
          </a:p>
        </p:txBody>
      </p:sp>
      <p:pic>
        <p:nvPicPr>
          <p:cNvPr id="19" name="Содержимое 18" descr="Reis_-_Khao_Youak_voll.jpg"/>
          <p:cNvPicPr>
            <a:picLocks noGrp="1" noChangeAspect="1"/>
          </p:cNvPicPr>
          <p:nvPr>
            <p:ph sz="quarter" idx="4"/>
          </p:nvPr>
        </p:nvPicPr>
        <p:blipFill>
          <a:blip r:embed="rId12" cstate="print"/>
          <a:stretch>
            <a:fillRect/>
          </a:stretch>
        </p:blipFill>
        <p:spPr>
          <a:xfrm>
            <a:off x="214282" y="4929198"/>
            <a:ext cx="1557160" cy="1727032"/>
          </a:xfrm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13" cstate="print"/>
          <a:srcRect l="78516" t="18310" r="2734" b="18701"/>
          <a:stretch>
            <a:fillRect/>
          </a:stretch>
        </p:blipFill>
        <p:spPr bwMode="auto">
          <a:xfrm>
            <a:off x="6215074" y="500042"/>
            <a:ext cx="2286016" cy="61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Прямоугольник 17"/>
          <p:cNvSpPr/>
          <p:nvPr/>
        </p:nvSpPr>
        <p:spPr>
          <a:xfrm>
            <a:off x="8215338" y="4929198"/>
            <a:ext cx="7143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hlinkClick r:id="rId3" tooltip="Шёлк"/>
              </a:rPr>
              <a:t>шёлк</a:t>
            </a:r>
            <a:endParaRPr lang="ru-RU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572264" y="0"/>
            <a:ext cx="257173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Глава 2 - Таджикистан</a:t>
            </a:r>
            <a:endParaRPr lang="ru-RU" sz="2000" dirty="0"/>
          </a:p>
        </p:txBody>
      </p:sp>
      <p:pic>
        <p:nvPicPr>
          <p:cNvPr id="34823" name="Picture 7" descr="C:\Documents and Settings\Я\Мои документы\Downloads\pshenica_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571736" y="4875610"/>
            <a:ext cx="2643186" cy="1982390"/>
          </a:xfrm>
          <a:prstGeom prst="rect">
            <a:avLst/>
          </a:prstGeom>
          <a:noFill/>
        </p:spPr>
      </p:pic>
      <p:pic>
        <p:nvPicPr>
          <p:cNvPr id="34824" name="Picture 8" descr="C:\Documents and Settings\Я\Мои документы\Downloads\8bxbb6uW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500430" y="3143248"/>
            <a:ext cx="2237483" cy="15811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Таджикистан торгует с Россией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142984"/>
            <a:ext cx="4495800" cy="5429288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/>
              <a:t>Внешняя торговля</a:t>
            </a:r>
          </a:p>
          <a:p>
            <a:r>
              <a:rPr lang="ru-RU" sz="3100" b="1" dirty="0" smtClean="0"/>
              <a:t>Экспорт- </a:t>
            </a:r>
            <a:r>
              <a:rPr lang="ru-RU" sz="4100" b="1" dirty="0" smtClean="0"/>
              <a:t>продаёт</a:t>
            </a:r>
            <a:r>
              <a:rPr lang="ru-RU" sz="4100" dirty="0" smtClean="0"/>
              <a:t> </a:t>
            </a:r>
            <a:endParaRPr lang="ru-RU" sz="3100" dirty="0" smtClean="0"/>
          </a:p>
          <a:p>
            <a:r>
              <a:rPr lang="ru-RU" sz="3100" dirty="0" smtClean="0"/>
              <a:t> 1,6 </a:t>
            </a:r>
            <a:r>
              <a:rPr lang="ru-RU" sz="3100" dirty="0" err="1" smtClean="0"/>
              <a:t>млрд</a:t>
            </a:r>
            <a:r>
              <a:rPr lang="ru-RU" sz="3100" dirty="0" smtClean="0"/>
              <a:t> долл. (в 2008):</a:t>
            </a:r>
          </a:p>
          <a:p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>Алюминий, свинец, цинк, редкоземельные металлы, ванадий, окись урана, продукция лёгкой промышленности (</a:t>
            </a:r>
            <a:r>
              <a:rPr lang="ru-RU" sz="3100" b="1" dirty="0" smtClean="0"/>
              <a:t>хлопковые и шёлковые ткани</a:t>
            </a:r>
            <a:r>
              <a:rPr lang="ru-RU" sz="3100" dirty="0" smtClean="0"/>
              <a:t>), хлопок, сельскохозяйственная продукция (</a:t>
            </a:r>
            <a:r>
              <a:rPr lang="ru-RU" sz="3100" b="1" dirty="0" smtClean="0"/>
              <a:t>овощи и фрукты</a:t>
            </a:r>
            <a:r>
              <a:rPr lang="ru-RU" sz="3100" dirty="0" smtClean="0"/>
              <a:t>).</a:t>
            </a:r>
          </a:p>
          <a:p>
            <a:r>
              <a:rPr lang="ru-RU" sz="3100" dirty="0" smtClean="0"/>
              <a:t>Основные страны экспорта — Нидерланды 36,7 %, Турция 26,5 %, </a:t>
            </a:r>
            <a:r>
              <a:rPr lang="ru-RU" sz="3100" b="1" dirty="0" smtClean="0"/>
              <a:t>Россия 8,6 %</a:t>
            </a:r>
            <a:r>
              <a:rPr lang="ru-RU" sz="3100" dirty="0" smtClean="0"/>
              <a:t>, Иран 6,6 %, Китай 5,7 %.</a:t>
            </a:r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7689" t="8844" r="6249" b="4923"/>
          <a:stretch>
            <a:fillRect/>
          </a:stretch>
        </p:blipFill>
        <p:spPr bwMode="auto">
          <a:xfrm>
            <a:off x="5000628" y="961897"/>
            <a:ext cx="3429024" cy="3110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17689" t="11055" r="6249" b="11556"/>
          <a:stretch>
            <a:fillRect/>
          </a:stretch>
        </p:blipFill>
        <p:spPr bwMode="auto">
          <a:xfrm>
            <a:off x="5643569" y="3857628"/>
            <a:ext cx="3422901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6572264" y="0"/>
            <a:ext cx="257173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Глава 2 - Таджикистан</a:t>
            </a:r>
            <a:endParaRPr lang="ru-RU" sz="2000" dirty="0"/>
          </a:p>
        </p:txBody>
      </p:sp>
      <p:pic>
        <p:nvPicPr>
          <p:cNvPr id="9" name="Содержимое 8" descr="200px-Dry_frui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14678" y="5357826"/>
            <a:ext cx="2000264" cy="131017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357686" cy="141763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Таджикистан покупает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714464"/>
            <a:ext cx="4495800" cy="5143536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/>
              <a:t>Импорт — покупает </a:t>
            </a:r>
            <a:r>
              <a:rPr lang="ru-RU" dirty="0" smtClean="0"/>
              <a:t>- 3,7 </a:t>
            </a:r>
            <a:r>
              <a:rPr lang="ru-RU" dirty="0" err="1" smtClean="0"/>
              <a:t>млрд</a:t>
            </a:r>
            <a:r>
              <a:rPr lang="ru-RU" dirty="0" smtClean="0"/>
              <a:t> долл. (в 2008):</a:t>
            </a:r>
            <a:br>
              <a:rPr lang="ru-RU" dirty="0" smtClean="0"/>
            </a:br>
            <a:r>
              <a:rPr lang="ru-RU" dirty="0" smtClean="0"/>
              <a:t>Чёрный металл, продукция лёгкой промышленности, автомобили, </a:t>
            </a:r>
            <a:r>
              <a:rPr lang="ru-RU" b="1" dirty="0" smtClean="0"/>
              <a:t>сельскохозяйственная техника</a:t>
            </a:r>
            <a:r>
              <a:rPr lang="ru-RU" dirty="0" smtClean="0"/>
              <a:t>, </a:t>
            </a:r>
            <a:r>
              <a:rPr lang="ru-RU" dirty="0" smtClean="0">
                <a:solidFill>
                  <a:srgbClr val="C00000"/>
                </a:solidFill>
              </a:rPr>
              <a:t>продовольствие</a:t>
            </a:r>
            <a:r>
              <a:rPr lang="ru-RU" dirty="0" smtClean="0"/>
              <a:t>, фармацевтическая продукция, медицинское оборудование.</a:t>
            </a:r>
          </a:p>
          <a:p>
            <a:r>
              <a:rPr lang="ru-RU" b="1" dirty="0" smtClean="0"/>
              <a:t>Основные страны импорта — Россия 32,3 %, </a:t>
            </a:r>
            <a:r>
              <a:rPr lang="ru-RU" dirty="0" smtClean="0"/>
              <a:t>Китай 11,9 %, Казахстан 8,8 %, Узбекистан 4,7 %.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572264" y="0"/>
            <a:ext cx="257173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Глава 2 - Таджикистан</a:t>
            </a:r>
            <a:endParaRPr lang="ru-RU" sz="2000" dirty="0"/>
          </a:p>
        </p:txBody>
      </p:sp>
      <p:pic>
        <p:nvPicPr>
          <p:cNvPr id="368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428604"/>
            <a:ext cx="4038600" cy="323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8" name="Picture 4" descr="C:\Documents and Settings\Я\Мои документы\Downloads\food_sd5yfe45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2357430"/>
            <a:ext cx="3175000" cy="3175000"/>
          </a:xfrm>
          <a:prstGeom prst="rect">
            <a:avLst/>
          </a:prstGeom>
          <a:noFill/>
        </p:spPr>
      </p:pic>
      <p:pic>
        <p:nvPicPr>
          <p:cNvPr id="36869" name="Picture 5" descr="C:\Documents and Settings\Я\Мои документы\Downloads\article1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3643314"/>
            <a:ext cx="3000372" cy="30003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357686" cy="141763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Таджикистан покупает у России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714464"/>
            <a:ext cx="4495800" cy="514353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Продовольствие:</a:t>
            </a:r>
          </a:p>
          <a:p>
            <a:r>
              <a:rPr lang="ru-RU" dirty="0" smtClean="0"/>
              <a:t>Рыбу</a:t>
            </a:r>
          </a:p>
          <a:p>
            <a:r>
              <a:rPr lang="ru-RU" dirty="0" smtClean="0"/>
              <a:t>Мясо</a:t>
            </a:r>
          </a:p>
          <a:p>
            <a:r>
              <a:rPr lang="ru-RU" dirty="0" smtClean="0"/>
              <a:t>Хлеб</a:t>
            </a:r>
          </a:p>
          <a:p>
            <a:r>
              <a:rPr lang="ru-RU" dirty="0" smtClean="0"/>
              <a:t>Масло</a:t>
            </a:r>
          </a:p>
          <a:p>
            <a:r>
              <a:rPr lang="ru-RU" dirty="0" smtClean="0"/>
              <a:t>Яйцо</a:t>
            </a:r>
          </a:p>
          <a:p>
            <a:r>
              <a:rPr lang="ru-RU" dirty="0" smtClean="0"/>
              <a:t>Молочные продукты – сыры, молоко, творог</a:t>
            </a:r>
          </a:p>
          <a:p>
            <a:r>
              <a:rPr lang="ru-RU" dirty="0" smtClean="0"/>
              <a:t> 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572264" y="0"/>
            <a:ext cx="257173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Глава 2 - Таджикистан</a:t>
            </a:r>
            <a:endParaRPr lang="ru-RU" sz="2000" dirty="0"/>
          </a:p>
        </p:txBody>
      </p:sp>
      <p:pic>
        <p:nvPicPr>
          <p:cNvPr id="36868" name="Picture 4" descr="C:\Documents and Settings\Я\Мои документы\Downloads\food_sd5yfe45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642918"/>
            <a:ext cx="3175000" cy="3175000"/>
          </a:xfrm>
          <a:prstGeom prst="rect">
            <a:avLst/>
          </a:prstGeom>
          <a:noFill/>
        </p:spPr>
      </p:pic>
      <p:pic>
        <p:nvPicPr>
          <p:cNvPr id="36869" name="Picture 5" descr="C:\Documents and Settings\Я\Мои документы\Downloads\article1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3643314"/>
            <a:ext cx="3000372" cy="3000372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74638"/>
            <a:ext cx="464347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>Сельское хозяйство (</a:t>
            </a:r>
            <a:r>
              <a:rPr lang="ru-RU" sz="2200" b="1" dirty="0" err="1" smtClean="0">
                <a:hlinkClick r:id="rId2" tooltip="en:Agriculture in Tajikistan"/>
              </a:rPr>
              <a:t>en</a:t>
            </a:r>
            <a:r>
              <a:rPr lang="ru-RU" sz="2200" b="1" dirty="0" smtClean="0"/>
              <a:t>)</a:t>
            </a:r>
            <a:br>
              <a:rPr lang="ru-RU" sz="2200" b="1" dirty="0" smtClean="0"/>
            </a:br>
            <a:r>
              <a:rPr lang="ru-RU" sz="2200" dirty="0" smtClean="0"/>
              <a:t>Главные сельскохозяйственные культуры:</a:t>
            </a:r>
            <a:br>
              <a:rPr lang="ru-RU" sz="2200" dirty="0" smtClean="0"/>
            </a:br>
            <a:r>
              <a:rPr lang="ru-RU" sz="2200" dirty="0" smtClean="0">
                <a:hlinkClick r:id="rId3" tooltip="Хлопок"/>
              </a:rPr>
              <a:t>хлопок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>
                <a:hlinkClick r:id="rId4" tooltip="Шёлк"/>
              </a:rPr>
              <a:t>шёлк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>
                <a:hlinkClick r:id="rId5" tooltip="Зерно"/>
              </a:rPr>
              <a:t>зерно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>
                <a:hlinkClick r:id="rId6" tooltip="Табак"/>
              </a:rPr>
              <a:t>табак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>
                <a:hlinkClick r:id="rId7" tooltip="Овощи"/>
              </a:rPr>
              <a:t>овощи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>
                <a:hlinkClick r:id="rId8" tooltip="Фрукты"/>
              </a:rPr>
              <a:t>фрукты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3100" b="1" dirty="0" smtClean="0">
                <a:hlinkClick r:id="rId9" tooltip="Сухофрукты"/>
              </a:rPr>
              <a:t>сухофрукты</a:t>
            </a:r>
            <a:r>
              <a:rPr lang="ru-RU" sz="2200" dirty="0" smtClean="0"/>
              <a:t/>
            </a:r>
            <a:br>
              <a:rPr lang="ru-RU" sz="2200" dirty="0" smtClean="0"/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571604" y="1535113"/>
            <a:ext cx="2925784" cy="6397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4818" name="Picture 2" descr="C:\Documents and Settings\Я\Мои документы\Downloads\CottonPlan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500165" y="1000108"/>
            <a:ext cx="2292663" cy="1643074"/>
          </a:xfrm>
          <a:prstGeom prst="rect">
            <a:avLst/>
          </a:prstGeom>
          <a:noFill/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357686" y="500042"/>
            <a:ext cx="4643438" cy="2928958"/>
          </a:xfrm>
        </p:spPr>
        <p:txBody>
          <a:bodyPr>
            <a:no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Сухофрукты</a:t>
            </a:r>
            <a:r>
              <a:rPr lang="ru-RU" b="0" dirty="0" smtClean="0"/>
              <a:t> </a:t>
            </a:r>
            <a:r>
              <a:rPr lang="ru-RU" sz="1800" b="0" dirty="0" smtClean="0"/>
              <a:t>— высушенные </a:t>
            </a:r>
            <a:r>
              <a:rPr lang="ru-RU" sz="1800" b="0" dirty="0" smtClean="0">
                <a:hlinkClick r:id="rId8" tooltip="Фрукты"/>
              </a:rPr>
              <a:t>фрукты</a:t>
            </a:r>
            <a:r>
              <a:rPr lang="ru-RU" sz="1800" b="0" dirty="0" smtClean="0"/>
              <a:t> или </a:t>
            </a:r>
            <a:r>
              <a:rPr lang="ru-RU" sz="1800" b="0" dirty="0" smtClean="0">
                <a:hlinkClick r:id="rId11" tooltip="Ягоды"/>
              </a:rPr>
              <a:t>ягоды</a:t>
            </a:r>
            <a:r>
              <a:rPr lang="ru-RU" sz="1800" b="0" dirty="0" smtClean="0"/>
              <a:t>, с остаточной влажностью около 20 %. Сухофрукты богаты </a:t>
            </a:r>
            <a:r>
              <a:rPr lang="ru-RU" sz="1800" b="0" dirty="0" smtClean="0">
                <a:hlinkClick r:id="rId12" tooltip="Витамин"/>
              </a:rPr>
              <a:t>витаминами</a:t>
            </a:r>
            <a:r>
              <a:rPr lang="ru-RU" sz="1800" b="0" dirty="0" smtClean="0"/>
              <a:t> (</a:t>
            </a:r>
            <a:r>
              <a:rPr lang="ru-RU" sz="1800" b="0" dirty="0" smtClean="0">
                <a:hlinkClick r:id="rId13" tooltip="Витамин A"/>
              </a:rPr>
              <a:t>A</a:t>
            </a:r>
            <a:r>
              <a:rPr lang="ru-RU" sz="1800" b="0" dirty="0" smtClean="0"/>
              <a:t>, </a:t>
            </a:r>
            <a:r>
              <a:rPr lang="ru-RU" sz="1800" b="0" dirty="0" smtClean="0">
                <a:hlinkClick r:id="rId14" tooltip="Витамин B1"/>
              </a:rPr>
              <a:t>B1</a:t>
            </a:r>
            <a:r>
              <a:rPr lang="ru-RU" sz="1800" b="0" dirty="0" smtClean="0"/>
              <a:t>, </a:t>
            </a:r>
            <a:r>
              <a:rPr lang="ru-RU" sz="1800" b="0" dirty="0" smtClean="0">
                <a:hlinkClick r:id="rId15" tooltip="Витамин B2"/>
              </a:rPr>
              <a:t>B2</a:t>
            </a:r>
            <a:r>
              <a:rPr lang="ru-RU" sz="1800" b="0" dirty="0" smtClean="0"/>
              <a:t>, </a:t>
            </a:r>
            <a:r>
              <a:rPr lang="ru-RU" sz="1800" b="0" dirty="0" smtClean="0">
                <a:hlinkClick r:id="rId16" tooltip="Витамин B3"/>
              </a:rPr>
              <a:t>B3</a:t>
            </a:r>
            <a:r>
              <a:rPr lang="ru-RU" sz="1800" b="0" dirty="0" smtClean="0"/>
              <a:t>, </a:t>
            </a:r>
            <a:r>
              <a:rPr lang="ru-RU" sz="1800" b="0" dirty="0" smtClean="0">
                <a:hlinkClick r:id="rId17" tooltip="Витамин B5"/>
              </a:rPr>
              <a:t>B5</a:t>
            </a:r>
            <a:r>
              <a:rPr lang="ru-RU" sz="1800" b="0" dirty="0" smtClean="0"/>
              <a:t>, </a:t>
            </a:r>
            <a:r>
              <a:rPr lang="ru-RU" sz="1800" b="0" dirty="0" smtClean="0">
                <a:hlinkClick r:id="rId18" tooltip="Витамин B6"/>
              </a:rPr>
              <a:t>B6</a:t>
            </a:r>
            <a:r>
              <a:rPr lang="ru-RU" sz="1800" b="0" baseline="30000" dirty="0" smtClean="0">
                <a:hlinkClick r:id="rId9"/>
              </a:rPr>
              <a:t>[1]</a:t>
            </a:r>
            <a:r>
              <a:rPr lang="ru-RU" sz="1800" b="0" dirty="0" smtClean="0"/>
              <a:t>) и </a:t>
            </a:r>
            <a:r>
              <a:rPr lang="ru-RU" sz="1800" b="0" dirty="0" smtClean="0">
                <a:hlinkClick r:id="rId19" tooltip="Биологически значимые элементы"/>
              </a:rPr>
              <a:t>минеральными элементами</a:t>
            </a:r>
            <a:r>
              <a:rPr lang="ru-RU" sz="1800" b="0" dirty="0" smtClean="0"/>
              <a:t> (</a:t>
            </a:r>
            <a:r>
              <a:rPr lang="ru-RU" sz="1800" b="0" dirty="0" smtClean="0">
                <a:hlinkClick r:id="rId20" tooltip="Железо"/>
              </a:rPr>
              <a:t>железо</a:t>
            </a:r>
            <a:r>
              <a:rPr lang="ru-RU" sz="1800" b="0" dirty="0" smtClean="0"/>
              <a:t>, </a:t>
            </a:r>
            <a:r>
              <a:rPr lang="ru-RU" sz="1800" b="0" dirty="0" smtClean="0">
                <a:hlinkClick r:id="rId21" tooltip="Кальций"/>
              </a:rPr>
              <a:t>кальций</a:t>
            </a:r>
            <a:r>
              <a:rPr lang="ru-RU" sz="1800" b="0" dirty="0" smtClean="0"/>
              <a:t>, </a:t>
            </a:r>
            <a:r>
              <a:rPr lang="ru-RU" sz="1800" b="0" dirty="0" smtClean="0">
                <a:hlinkClick r:id="rId22" tooltip="Магний"/>
              </a:rPr>
              <a:t>магний</a:t>
            </a:r>
            <a:r>
              <a:rPr lang="ru-RU" sz="1800" b="0" dirty="0" smtClean="0"/>
              <a:t>, </a:t>
            </a:r>
            <a:r>
              <a:rPr lang="ru-RU" sz="1800" b="0" dirty="0" smtClean="0">
                <a:hlinkClick r:id="rId23" tooltip="Фосфор"/>
              </a:rPr>
              <a:t>фосфор</a:t>
            </a:r>
            <a:r>
              <a:rPr lang="ru-RU" sz="1800" b="0" dirty="0" smtClean="0"/>
              <a:t>, </a:t>
            </a:r>
            <a:r>
              <a:rPr lang="ru-RU" sz="1800" b="0" dirty="0" err="1" smtClean="0">
                <a:hlinkClick r:id="rId24" tooltip="Калий"/>
              </a:rPr>
              <a:t>калий</a:t>
            </a:r>
            <a:r>
              <a:rPr lang="ru-RU" sz="1800" b="0" dirty="0" err="1" smtClean="0"/>
              <a:t>,</a:t>
            </a:r>
            <a:r>
              <a:rPr lang="ru-RU" sz="1800" b="0" dirty="0" err="1" smtClean="0">
                <a:hlinkClick r:id="rId25" tooltip="Натрий"/>
              </a:rPr>
              <a:t>натрий</a:t>
            </a:r>
            <a:r>
              <a:rPr lang="ru-RU" sz="1800" b="0" baseline="30000" dirty="0" smtClean="0">
                <a:hlinkClick r:id="rId9"/>
              </a:rPr>
              <a:t>[1][2]</a:t>
            </a:r>
            <a:r>
              <a:rPr lang="ru-RU" sz="1800" b="0" dirty="0" smtClean="0"/>
              <a:t>), содержат порядка 250 ккал и 1,5 — 5 г </a:t>
            </a:r>
            <a:r>
              <a:rPr lang="ru-RU" sz="1800" b="0" dirty="0" smtClean="0">
                <a:hlinkClick r:id="rId26" tooltip="Белки"/>
              </a:rPr>
              <a:t>белка</a:t>
            </a:r>
            <a:r>
              <a:rPr lang="ru-RU" sz="1800" b="0" dirty="0" smtClean="0"/>
              <a:t> на 100г</a:t>
            </a:r>
            <a:r>
              <a:rPr lang="ru-RU" sz="1800" b="0" baseline="30000" dirty="0" smtClean="0">
                <a:hlinkClick r:id="rId9"/>
              </a:rPr>
              <a:t>[2]</a:t>
            </a:r>
            <a:r>
              <a:rPr lang="ru-RU" sz="1800" b="0" dirty="0" smtClean="0"/>
              <a:t>. Они имеют длительный срок хранения и не требуют хранения в холодном месте. В этом —главное преимущество.</a:t>
            </a:r>
            <a:endParaRPr lang="ru-RU" sz="1800" dirty="0"/>
          </a:p>
        </p:txBody>
      </p:sp>
      <p:pic>
        <p:nvPicPr>
          <p:cNvPr id="34819" name="Picture 3" descr="C:\Documents and Settings\Я\Мои документы\Downloads\курага.jp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500034" y="4286256"/>
            <a:ext cx="2405726" cy="2000264"/>
          </a:xfrm>
          <a:prstGeom prst="rect">
            <a:avLst/>
          </a:prstGeom>
          <a:noFill/>
        </p:spPr>
      </p:pic>
      <p:pic>
        <p:nvPicPr>
          <p:cNvPr id="9" name="Содержимое 8" descr="200px-Dry_fruit.jpg"/>
          <p:cNvPicPr>
            <a:picLocks noGrp="1" noChangeAspect="1"/>
          </p:cNvPicPr>
          <p:nvPr>
            <p:ph sz="quarter" idx="4"/>
          </p:nvPr>
        </p:nvPicPr>
        <p:blipFill>
          <a:blip r:embed="rId28" cstate="print"/>
          <a:stretch>
            <a:fillRect/>
          </a:stretch>
        </p:blipFill>
        <p:spPr>
          <a:xfrm>
            <a:off x="3071802" y="3453646"/>
            <a:ext cx="2500330" cy="1637716"/>
          </a:xfrm>
        </p:spPr>
      </p:pic>
      <p:sp>
        <p:nvSpPr>
          <p:cNvPr id="11" name="TextBox 10"/>
          <p:cNvSpPr txBox="1"/>
          <p:nvPr/>
        </p:nvSpPr>
        <p:spPr>
          <a:xfrm>
            <a:off x="1714480" y="3857628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курага</a:t>
            </a:r>
          </a:p>
        </p:txBody>
      </p:sp>
      <p:pic>
        <p:nvPicPr>
          <p:cNvPr id="34820" name="Picture 4" descr="C:\Documents and Settings\Я\Мои документы\Downloads\изюм.jpg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3929058" y="5151168"/>
            <a:ext cx="2714644" cy="1706832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5500694" y="5143512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/>
              <a:t>изюм</a:t>
            </a:r>
            <a:endParaRPr lang="ru-RU" b="1" dirty="0"/>
          </a:p>
        </p:txBody>
      </p:sp>
      <p:pic>
        <p:nvPicPr>
          <p:cNvPr id="34821" name="Picture 5" descr="C:\Documents and Settings\Я\Мои документы\Downloads\урюк.jpg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6946223" y="4000505"/>
            <a:ext cx="1912057" cy="2321554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7429520" y="3571876"/>
            <a:ext cx="1000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/>
              <a:t>урюк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572264" y="0"/>
            <a:ext cx="257173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Глава 2 - Таджикистан</a:t>
            </a:r>
            <a:endParaRPr lang="ru-RU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2428860" y="2643182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хлопчатник</a:t>
            </a: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74638"/>
            <a:ext cx="464347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3100" b="1" dirty="0" smtClean="0"/>
              <a:t>Сельское хозяйство </a:t>
            </a:r>
            <a:br>
              <a:rPr lang="ru-RU" sz="3100" b="1" dirty="0" smtClean="0"/>
            </a:br>
            <a:r>
              <a:rPr lang="ru-RU" sz="3100" dirty="0" smtClean="0"/>
              <a:t>Растут в Таджикистане:</a:t>
            </a:r>
            <a:br>
              <a:rPr lang="ru-RU" sz="3100" dirty="0" smtClean="0"/>
            </a:br>
            <a:r>
              <a:rPr lang="ru-RU" sz="4000" dirty="0" smtClean="0">
                <a:hlinkClick r:id="rId2" tooltip="Овощи"/>
              </a:rPr>
              <a:t>овощи</a:t>
            </a:r>
            <a:r>
              <a:rPr lang="ru-RU" sz="4000" dirty="0" smtClean="0"/>
              <a:t>   и  </a:t>
            </a:r>
            <a:r>
              <a:rPr lang="ru-RU" sz="4000" dirty="0" smtClean="0">
                <a:hlinkClick r:id="rId3" tooltip="Фрукты"/>
              </a:rPr>
              <a:t>фрукты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500563" y="285728"/>
            <a:ext cx="4643438" cy="2928958"/>
          </a:xfrm>
        </p:spPr>
        <p:txBody>
          <a:bodyPr>
            <a:noAutofit/>
          </a:bodyPr>
          <a:lstStyle/>
          <a:p>
            <a:endParaRPr lang="ru-RU" sz="1800" dirty="0"/>
          </a:p>
        </p:txBody>
      </p:sp>
      <p:sp>
        <p:nvSpPr>
          <p:cNvPr id="14" name="TextBox 13"/>
          <p:cNvSpPr txBox="1"/>
          <p:nvPr/>
        </p:nvSpPr>
        <p:spPr>
          <a:xfrm>
            <a:off x="6572264" y="0"/>
            <a:ext cx="257173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Глава 2 - Таджикистан</a:t>
            </a:r>
            <a:endParaRPr lang="ru-RU" sz="2000" dirty="0"/>
          </a:p>
        </p:txBody>
      </p:sp>
      <p:pic>
        <p:nvPicPr>
          <p:cNvPr id="38914" name="Picture 2" descr="C:\Documents and Settings\Я\Мои документы\Downloads\oif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07" y="500042"/>
            <a:ext cx="4214817" cy="4214817"/>
          </a:xfrm>
          <a:prstGeom prst="rect">
            <a:avLst/>
          </a:prstGeom>
          <a:noFill/>
        </p:spPr>
      </p:pic>
      <p:pic>
        <p:nvPicPr>
          <p:cNvPr id="17" name="Содержимое 16" descr="tradeboardb0zNbJ_img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rcRect b="20812"/>
          <a:stretch>
            <a:fillRect/>
          </a:stretch>
        </p:blipFill>
        <p:spPr>
          <a:xfrm>
            <a:off x="357158" y="2214553"/>
            <a:ext cx="4008063" cy="4489181"/>
          </a:xfrm>
        </p:spPr>
      </p:pic>
      <p:pic>
        <p:nvPicPr>
          <p:cNvPr id="19" name="Содержимое 18" descr="1282680490_lbq86fruvhkyzyo.jpeg"/>
          <p:cNvPicPr>
            <a:picLocks noGrp="1" noChangeAspect="1"/>
          </p:cNvPicPr>
          <p:nvPr>
            <p:ph sz="half" idx="2"/>
          </p:nvPr>
        </p:nvPicPr>
        <p:blipFill>
          <a:blip r:embed="rId6" cstate="print"/>
          <a:srcRect t="50000"/>
          <a:stretch>
            <a:fillRect/>
          </a:stretch>
        </p:blipFill>
        <p:spPr>
          <a:xfrm>
            <a:off x="5000628" y="4857760"/>
            <a:ext cx="3286148" cy="200024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572264" y="0"/>
            <a:ext cx="257173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Глава 2 - Таджикистан</a:t>
            </a:r>
            <a:endParaRPr lang="ru-RU" sz="2000" dirty="0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4644" t="16731" r="2017" b="9221"/>
          <a:stretch>
            <a:fillRect/>
          </a:stretch>
        </p:blipFill>
        <p:spPr bwMode="auto">
          <a:xfrm>
            <a:off x="357158" y="857232"/>
            <a:ext cx="8442108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ru-RU" dirty="0" smtClean="0"/>
              <a:t>Я - мусульманин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572264" y="0"/>
            <a:ext cx="257173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Глава 2 - Таджикистан</a:t>
            </a:r>
            <a:endParaRPr lang="ru-RU" sz="2000" dirty="0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4644" t="16730" r="2016" b="32760"/>
          <a:stretch>
            <a:fillRect/>
          </a:stretch>
        </p:blipFill>
        <p:spPr bwMode="auto">
          <a:xfrm>
            <a:off x="0" y="1214422"/>
            <a:ext cx="8987793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Спорт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572264" y="0"/>
            <a:ext cx="257173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Глава 2 - Таджикистан</a:t>
            </a:r>
            <a:endParaRPr lang="ru-RU" sz="2000" dirty="0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3890" t="41259" r="2770" b="30550"/>
          <a:stretch>
            <a:fillRect/>
          </a:stretch>
        </p:blipFill>
        <p:spPr bwMode="auto">
          <a:xfrm>
            <a:off x="142844" y="1000108"/>
            <a:ext cx="8761712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3428992" y="5715016"/>
            <a:ext cx="4572000" cy="646331"/>
          </a:xfrm>
          <a:prstGeom prst="rect">
            <a:avLst/>
          </a:prstGeom>
          <a:solidFill>
            <a:srgbClr val="FFFF99"/>
          </a:solidFill>
        </p:spPr>
        <p:txBody>
          <a:bodyPr>
            <a:spAutoFit/>
          </a:bodyPr>
          <a:lstStyle/>
          <a:p>
            <a:r>
              <a:rPr lang="ru-RU" dirty="0" smtClean="0"/>
              <a:t>Национальная Федерация </a:t>
            </a:r>
            <a:r>
              <a:rPr lang="ru-RU" b="1" dirty="0" err="1" smtClean="0"/>
              <a:t>Таеквондо</a:t>
            </a:r>
            <a:r>
              <a:rPr lang="ru-RU" b="1" dirty="0" smtClean="0"/>
              <a:t> и </a:t>
            </a:r>
            <a:r>
              <a:rPr lang="ru-RU" b="1" dirty="0" err="1" smtClean="0"/>
              <a:t>Кикбоксинга</a:t>
            </a:r>
            <a:r>
              <a:rPr lang="ru-RU" dirty="0" smtClean="0"/>
              <a:t> Республики Таджикистан</a:t>
            </a:r>
            <a:endParaRPr lang="ru-RU" dirty="0"/>
          </a:p>
        </p:txBody>
      </p:sp>
      <p:pic>
        <p:nvPicPr>
          <p:cNvPr id="40963" name="Picture 3" descr="C:\Documents and Settings\Я\Мои документы\Downloads\250px-Olympic_pictogram_Taekwond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4929198"/>
            <a:ext cx="1714512" cy="1714512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Введение  и Цели проекта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0634"/>
          </a:xfrm>
        </p:spPr>
        <p:txBody>
          <a:bodyPr/>
          <a:lstStyle/>
          <a:p>
            <a:r>
              <a:rPr lang="ru-RU" dirty="0" smtClean="0"/>
              <a:t>Я хочу уметь рассказывать о себе, своей семье, о родине.</a:t>
            </a:r>
          </a:p>
          <a:p>
            <a:r>
              <a:rPr lang="ru-RU" dirty="0" smtClean="0"/>
              <a:t>Я хочу знать о городе, в котором я учусь.</a:t>
            </a:r>
          </a:p>
          <a:p>
            <a:r>
              <a:rPr lang="ru-RU" dirty="0" smtClean="0"/>
              <a:t> Я хочу знать о стране и городе, где я родился.</a:t>
            </a:r>
          </a:p>
          <a:p>
            <a:r>
              <a:rPr lang="ru-RU" dirty="0" smtClean="0"/>
              <a:t>Самопознание. </a:t>
            </a:r>
          </a:p>
          <a:p>
            <a:r>
              <a:rPr lang="ru-RU" dirty="0" smtClean="0"/>
              <a:t>Открытие и изучение новых слов, фраз.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572264" y="0"/>
            <a:ext cx="257173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Глава 2 - Таджикистан</a:t>
            </a:r>
            <a:endParaRPr lang="ru-RU" sz="2000" dirty="0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3890" t="11049" r="2770" b="25815"/>
          <a:stretch>
            <a:fillRect/>
          </a:stretch>
        </p:blipFill>
        <p:spPr bwMode="auto">
          <a:xfrm>
            <a:off x="142843" y="571480"/>
            <a:ext cx="8840453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357290" y="2786058"/>
            <a:ext cx="7500990" cy="1015663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В России  читают  и любят таджикскую  литературу  средних веков.</a:t>
            </a:r>
          </a:p>
          <a:p>
            <a:endParaRPr lang="ru-RU" sz="2000" dirty="0" smtClean="0"/>
          </a:p>
          <a:p>
            <a:r>
              <a:rPr lang="ru-RU" sz="2000" dirty="0" smtClean="0"/>
              <a:t>Россияне  знают   учёных, поэтов  и  писателей Таджикистана.</a:t>
            </a:r>
            <a:endParaRPr lang="ru-RU" sz="20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0" y="142852"/>
            <a:ext cx="4857752" cy="6715148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 smtClean="0"/>
              <a:t>Число таджикских граждан, занимающихся трудовой деятельностью в России, насчитывает 1 </a:t>
            </a:r>
            <a:r>
              <a:rPr lang="ru-RU" b="1" dirty="0" err="1" smtClean="0"/>
              <a:t>млн</a:t>
            </a:r>
            <a:r>
              <a:rPr lang="ru-RU" b="1" dirty="0" smtClean="0"/>
              <a:t> человек</a:t>
            </a:r>
            <a:r>
              <a:rPr lang="ru-RU" dirty="0" smtClean="0"/>
              <a:t>.</a:t>
            </a:r>
          </a:p>
          <a:p>
            <a:r>
              <a:rPr lang="ru-RU" dirty="0" smtClean="0"/>
              <a:t> В 2005 г. они официально перевели на родину, по данным Международного валютного фонда, 247 </a:t>
            </a:r>
            <a:r>
              <a:rPr lang="ru-RU" dirty="0" err="1" smtClean="0"/>
              <a:t>млн</a:t>
            </a:r>
            <a:r>
              <a:rPr lang="ru-RU" dirty="0" smtClean="0"/>
              <a:t> долл.</a:t>
            </a:r>
          </a:p>
          <a:p>
            <a:r>
              <a:rPr lang="ru-RU" dirty="0" smtClean="0"/>
              <a:t> Реальный объём пересылаемых денег, по оценке ЕБРР, — около </a:t>
            </a:r>
            <a:r>
              <a:rPr lang="ru-RU" b="1" dirty="0" smtClean="0"/>
              <a:t>1 </a:t>
            </a:r>
            <a:r>
              <a:rPr lang="ru-RU" b="1" dirty="0" err="1" smtClean="0"/>
              <a:t>млрд</a:t>
            </a:r>
            <a:r>
              <a:rPr lang="ru-RU" b="1" dirty="0" smtClean="0"/>
              <a:t> долл</a:t>
            </a:r>
            <a:r>
              <a:rPr lang="ru-RU" dirty="0" smtClean="0"/>
              <a:t>., при этом до 90 % средств переводятся из России. Эти деньги, однако, в основном не инвестируются, а тратятся на текущее потребление.</a:t>
            </a:r>
          </a:p>
          <a:p>
            <a:r>
              <a:rPr lang="ru-RU" dirty="0" smtClean="0"/>
              <a:t> В 2008 кризисном году из РФ в Таджикистан физическими лицами переведено 2,5 миллиарда долларов США</a:t>
            </a:r>
            <a:r>
              <a:rPr lang="ru-RU" baseline="30000" dirty="0" smtClean="0">
                <a:hlinkClick r:id="rId2"/>
              </a:rPr>
              <a:t>[23]</a:t>
            </a:r>
            <a:r>
              <a:rPr lang="ru-RU" dirty="0" smtClean="0"/>
              <a:t>. Денежные переводы мигрантов из Таджикистана на родину составляют 47 % </a:t>
            </a:r>
            <a:r>
              <a:rPr lang="ru-RU" dirty="0" smtClean="0">
                <a:hlinkClick r:id="rId3" tooltip="ВВП"/>
              </a:rPr>
              <a:t>ВВП</a:t>
            </a:r>
            <a:r>
              <a:rPr lang="ru-RU" dirty="0" smtClean="0"/>
              <a:t> страны, 3,6 миллиардов долларов , по данным </a:t>
            </a:r>
            <a:r>
              <a:rPr lang="ru-RU" dirty="0" smtClean="0">
                <a:hlinkClick r:id="rId4" tooltip="Всемирный банк"/>
              </a:rPr>
              <a:t>Всемирного банка</a:t>
            </a:r>
            <a:r>
              <a:rPr lang="ru-RU" dirty="0" smtClean="0"/>
              <a:t> на 2012 г., по соотношению переводов к ВВП Таджикистан занимает 1-е место в мире.</a:t>
            </a:r>
            <a:r>
              <a:rPr lang="ru-RU" baseline="30000" dirty="0" smtClean="0">
                <a:hlinkClick r:id="rId2"/>
              </a:rPr>
              <a:t>[24]</a:t>
            </a: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500694" y="0"/>
            <a:ext cx="364330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Глава 3 – Таджикистан и Россия</a:t>
            </a:r>
            <a:endParaRPr lang="ru-RU" sz="2000" dirty="0"/>
          </a:p>
        </p:txBody>
      </p:sp>
      <p:pic>
        <p:nvPicPr>
          <p:cNvPr id="43010" name="Picture 2" descr="C:\Documents and Settings\Я\Мои документы\Downloads\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785794"/>
            <a:ext cx="405765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86238" cy="5111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Выводы 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0" y="928670"/>
            <a:ext cx="4500562" cy="5643602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Я узнал много интересного и нового  про Таджикистан и Россию.</a:t>
            </a:r>
          </a:p>
          <a:p>
            <a:r>
              <a:rPr lang="ru-RU" dirty="0" smtClean="0"/>
              <a:t>В Таджикистане я родился. Там живут мои дедушки и бабушки, дяди и тёти.</a:t>
            </a:r>
          </a:p>
          <a:p>
            <a:r>
              <a:rPr lang="ru-RU" dirty="0" smtClean="0"/>
              <a:t>В России я живу и учусь. Мне надо знать русский язык, потому что на нём говорят папа, мои дяди и братья. </a:t>
            </a:r>
          </a:p>
          <a:p>
            <a:r>
              <a:rPr lang="ru-RU" dirty="0" smtClean="0"/>
              <a:t>Мама тоже учится говорить на русском языке.</a:t>
            </a:r>
            <a:endParaRPr lang="ru-RU" dirty="0"/>
          </a:p>
        </p:txBody>
      </p:sp>
      <p:pic>
        <p:nvPicPr>
          <p:cNvPr id="44034" name="Picture 2" descr="C:\Documents and Settings\Я\Мои документы\Downloads\tadzhikistan_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642918"/>
            <a:ext cx="4038600" cy="302895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500694" y="0"/>
            <a:ext cx="364330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Глава 3 – Таджикистан и Россия</a:t>
            </a: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214942" y="4143380"/>
            <a:ext cx="35004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И когда я вырасту, я поеду в Душанбе, в Таджикистан.</a:t>
            </a:r>
            <a:endParaRPr lang="ru-RU" sz="28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ресурсы: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43510"/>
          </a:xfrm>
        </p:spPr>
        <p:txBody>
          <a:bodyPr>
            <a:normAutofit fontScale="62500" lnSpcReduction="20000"/>
          </a:bodyPr>
          <a:lstStyle/>
          <a:p>
            <a:r>
              <a:rPr lang="en-US" sz="2000" dirty="0" smtClean="0">
                <a:hlinkClick r:id="rId2"/>
              </a:rPr>
              <a:t>http://www.rusemb.tj/ru/index/index/pageId/95/</a:t>
            </a:r>
            <a:endParaRPr lang="ru-RU" sz="2000" dirty="0" smtClean="0"/>
          </a:p>
          <a:p>
            <a:r>
              <a:rPr lang="en-US" sz="2000" dirty="0" smtClean="0">
                <a:hlinkClick r:id="rId3"/>
              </a:rPr>
              <a:t>http://ru.wikipedia.org/wiki/%D0%A2%D0%B0%D0%B4%D0%B6%D0%B8%D0%BA%D0%B8%D1%81%D1%82%D0%B0%D0%BD</a:t>
            </a:r>
            <a:endParaRPr lang="ru-RU" sz="2000" dirty="0" smtClean="0"/>
          </a:p>
          <a:p>
            <a:r>
              <a:rPr lang="en-US" sz="2000" dirty="0" smtClean="0">
                <a:hlinkClick r:id="rId4"/>
              </a:rPr>
              <a:t>http://maps.2gis.ru/#/?history=project/ekaterinburg</a:t>
            </a:r>
            <a:endParaRPr lang="ru-RU" sz="2000" dirty="0" smtClean="0"/>
          </a:p>
          <a:p>
            <a:r>
              <a:rPr lang="en-US" sz="2000" dirty="0" smtClean="0">
                <a:hlinkClick r:id="rId5"/>
              </a:rPr>
              <a:t>http://www.kremlin.ru/</a:t>
            </a:r>
            <a:endParaRPr lang="ru-RU" sz="2000" dirty="0" smtClean="0"/>
          </a:p>
          <a:p>
            <a:r>
              <a:rPr lang="en-US" sz="2000" dirty="0" smtClean="0"/>
              <a:t>SGII-Dam</a:t>
            </a:r>
            <a:endParaRPr lang="ru-RU" sz="2000" dirty="0" smtClean="0"/>
          </a:p>
          <a:p>
            <a:r>
              <a:rPr lang="en-US" sz="2000" dirty="0" smtClean="0"/>
              <a:t>709px-Fan_Mountains300</a:t>
            </a:r>
            <a:endParaRPr lang="ru-RU" sz="2000" dirty="0" smtClean="0"/>
          </a:p>
          <a:p>
            <a:r>
              <a:rPr lang="ru-RU" sz="2000" u="sng" dirty="0" smtClean="0">
                <a:hlinkClick r:id="rId6"/>
              </a:rPr>
              <a:t>http://www.tripadvisor.ru/QuickGuide-g293964-Dushanbe.html</a:t>
            </a:r>
            <a:endParaRPr lang="ru-RU" sz="2000" dirty="0" smtClean="0"/>
          </a:p>
          <a:p>
            <a:pPr lvl="0"/>
            <a:r>
              <a:rPr lang="ru-RU" sz="2000" u="sng" dirty="0" smtClean="0">
                <a:hlinkClick r:id="rId7"/>
              </a:rPr>
              <a:t>http://www.dw.de/%D0%BC%D0%BE%D0%B4%D0%B5%D1%80%D0%BD%D0%B8%D0%B7%D0%B0%D1%86%D0%B8%D1%8F-%D0%BF%D0%BE-%D1%82%D0%B0%D0%B4%D0%B6%D0%B8%D0%BA%D1%81%D0%BA%D0%B8-%D0%BA%D0%BE%D0%BC%D0%BF%D1%8C%D1%8E%D1%82%D0%B5%D1%80-%D0%BF%D1%80%D0%B8-%D1%81%D0%B2%D0%B5%D1%87%D0%B0%D1%85-%D0%B8-%D0%BC%D0%BE%D0%B1%D0%B8%D0%BB%D1%8C%D0%BD%D0%B8%D0%BA-%D0%BA%D0%B0%D0%BA-%D1%81%D0%B8%D0%BC%D0%B2%D0%BE%D0%BB-%D0%B5%D0%B4%D0%B8%D0%BD%D1%81%D1%82%D0%B2%D0%B0/a-16443846</a:t>
            </a:r>
            <a:endParaRPr lang="ru-RU" sz="2000" dirty="0" smtClean="0"/>
          </a:p>
          <a:p>
            <a:pPr lvl="0"/>
            <a:r>
              <a:rPr lang="ru-RU" sz="2000" u="sng" dirty="0" smtClean="0">
                <a:hlinkClick r:id="rId8"/>
              </a:rPr>
              <a:t>http://www.dw.de/%D1%82%D0%B0%D0%B4%D0%B6%D0%B8%D0%BA%D1%81%D0%BA%D0%B8%D0%B5-%D1%84%D0%B5%D1%80%D0%BC%D0%B5%D1%80%D1%8B-%D0%B6%D0%B4%D1%83%D1%82-%D0%B4%D0%B8%D0%B2%D0%B8%D0%B4%D0%B5%D0%BD%D0%B4%D0%BE%D0%B2-%D0%BE%D1%82-%D0%B2%D1%81%D1%82%D1%83%D0%BF%D0%BB%D0%B5%D0%BD%D0%B8%D1%8F-%D0%B4%D1%83%D1%88%D0%B0%D0%BD%D0%B1%D0%B5-%D0%B2-%D0%B2%D1%82%D0%BE/a-16432255</a:t>
            </a:r>
            <a:endParaRPr lang="ru-RU" sz="2000" dirty="0" smtClean="0"/>
          </a:p>
          <a:p>
            <a:pPr lvl="0"/>
            <a:r>
              <a:rPr lang="ru-RU" sz="2000" u="sng" dirty="0" smtClean="0">
                <a:hlinkClick r:id="rId9"/>
              </a:rPr>
              <a:t>http://www.awaytravel.ru/%D1%81%D1%82%D1%80%D0%B0%D0%BD%D0%B0/%D1%82%D0%B0%D0%B4%D0%B6%D0%B8%D0%BA%D0%B8%D1%81%D1%82%D0%B0%D0%BD?gclid=CKPii-OMprQCFQd2cAodPCEARA</a:t>
            </a:r>
            <a:r>
              <a:rPr lang="ru-RU" sz="2000" dirty="0" smtClean="0"/>
              <a:t> – о стране, климате для туристов</a:t>
            </a:r>
          </a:p>
          <a:p>
            <a:pPr lvl="0"/>
            <a:r>
              <a:rPr lang="ru-RU" sz="2000" u="sng" dirty="0" smtClean="0">
                <a:hlinkClick r:id="rId10"/>
              </a:rPr>
              <a:t>http://www.awaytravel.ru/content/%D0%B3%D0%BE%D1%80%D0%BE%D0%B4%D0%B0-%D1%82%D0%B0%D0%B4%D0%B6%D0%B8%D0%BA%D0%B8%D1%81%D1%82%D0%B0%D0%BD%D0%B0-%D0%B4%D1%83%D1%88%D0%B0%D0%BD%D0%B1%D0%B5</a:t>
            </a:r>
            <a:r>
              <a:rPr lang="ru-RU" sz="2000" dirty="0" smtClean="0"/>
              <a:t> – город Душанбе</a:t>
            </a:r>
          </a:p>
          <a:p>
            <a:pPr lvl="0"/>
            <a:r>
              <a:rPr lang="ru-RU" sz="1400" u="sng" dirty="0" smtClean="0">
                <a:hlinkClick r:id="rId11"/>
              </a:rPr>
              <a:t>http://www.pressa.tj/projects/52</a:t>
            </a:r>
            <a:r>
              <a:rPr lang="ru-RU" sz="1400" dirty="0" smtClean="0"/>
              <a:t> - видео открытия флага, герба у Дворца наций, имя президента , песня о ВВП,</a:t>
            </a:r>
          </a:p>
          <a:p>
            <a:pPr lvl="0"/>
            <a:endParaRPr lang="ru-RU" sz="2000" dirty="0" smtClean="0"/>
          </a:p>
          <a:p>
            <a:endParaRPr lang="ru-RU" sz="2000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225800"/>
          </a:xfrm>
        </p:spPr>
        <p:txBody>
          <a:bodyPr>
            <a:normAutofit/>
          </a:bodyPr>
          <a:lstStyle/>
          <a:p>
            <a:r>
              <a:rPr lang="ru-RU" dirty="0" smtClean="0"/>
              <a:t>Меня зовут </a:t>
            </a:r>
            <a:r>
              <a:rPr lang="ru-RU" dirty="0" err="1" smtClean="0"/>
              <a:t>Бахтиёр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> Я родился в городе Душанбе  в стране Таджикистан в августе 1999 года.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3500438"/>
            <a:ext cx="8715436" cy="3071834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Моего папу зовут </a:t>
            </a:r>
            <a:r>
              <a:rPr lang="ru-RU" sz="4000" dirty="0" err="1" smtClean="0"/>
              <a:t>Якубджон</a:t>
            </a:r>
            <a:r>
              <a:rPr lang="ru-RU" sz="4000" dirty="0" smtClean="0"/>
              <a:t>. Ему 36 лет.</a:t>
            </a:r>
          </a:p>
          <a:p>
            <a:r>
              <a:rPr lang="ru-RU" sz="4000" dirty="0" smtClean="0"/>
              <a:t>Мою маму зовут </a:t>
            </a:r>
            <a:r>
              <a:rPr lang="ru-RU" sz="4000" dirty="0" err="1" smtClean="0"/>
              <a:t>Гулчехра</a:t>
            </a:r>
            <a:r>
              <a:rPr lang="ru-RU" sz="4000" dirty="0" smtClean="0"/>
              <a:t>. Ей 32 года.</a:t>
            </a:r>
            <a:br>
              <a:rPr lang="ru-RU" sz="4000" dirty="0" smtClean="0"/>
            </a:br>
            <a:endParaRPr lang="ru-RU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300036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Глава 1 – Моя семья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00036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Глава 1 – Моя семья</a:t>
            </a:r>
            <a:endParaRPr lang="ru-RU" sz="2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 меня есть братья и одна сестра.</a:t>
            </a:r>
            <a:endParaRPr lang="ru-RU" dirty="0"/>
          </a:p>
        </p:txBody>
      </p:sp>
      <p:pic>
        <p:nvPicPr>
          <p:cNvPr id="5" name="Содержимое 4" descr="люди.g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1868" y="4145393"/>
            <a:ext cx="3249232" cy="2355441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42844" y="1600201"/>
            <a:ext cx="8786874" cy="3186122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Моего брата зовут </a:t>
            </a:r>
            <a:r>
              <a:rPr lang="ru-RU" sz="3200" dirty="0" err="1" smtClean="0"/>
              <a:t>Бахрулло</a:t>
            </a:r>
            <a:r>
              <a:rPr lang="ru-RU" sz="3200" dirty="0" smtClean="0"/>
              <a:t>,  ему 12 лет.</a:t>
            </a:r>
          </a:p>
          <a:p>
            <a:r>
              <a:rPr lang="ru-RU" sz="3200" dirty="0" smtClean="0"/>
              <a:t>Младшего брата зовут </a:t>
            </a:r>
            <a:r>
              <a:rPr lang="ru-RU" sz="3200" dirty="0" err="1" smtClean="0"/>
              <a:t>Махмудджон</a:t>
            </a:r>
            <a:r>
              <a:rPr lang="ru-RU" sz="3200" dirty="0" smtClean="0"/>
              <a:t>, ему 9 лет.</a:t>
            </a:r>
          </a:p>
          <a:p>
            <a:r>
              <a:rPr lang="ru-RU" sz="3200" dirty="0" smtClean="0"/>
              <a:t> Маленькую сестру зовут </a:t>
            </a:r>
            <a:r>
              <a:rPr lang="ru-RU" sz="3200" dirty="0" err="1" smtClean="0"/>
              <a:t>Гулноза</a:t>
            </a:r>
            <a:r>
              <a:rPr lang="ru-RU" sz="3200" dirty="0" smtClean="0"/>
              <a:t>. Она родилась  в августе 2008 года. Сестрёнке 4 года.</a:t>
            </a:r>
            <a:r>
              <a:rPr lang="ru-RU" dirty="0" smtClean="0"/>
              <a:t>			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2823593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2400" dirty="0" smtClean="0"/>
              <a:t>Глава 1 – Моя семья</a:t>
            </a:r>
            <a:endParaRPr lang="ru-RU" sz="2400" dirty="0"/>
          </a:p>
        </p:txBody>
      </p:sp>
    </p:spTree>
  </p:cSld>
  <p:clrMapOvr>
    <a:masterClrMapping/>
  </p:clrMapOvr>
  <p:transition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Я знаю ответы на вопросы: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Когда у тебя день рождения?</a:t>
            </a:r>
          </a:p>
          <a:p>
            <a:r>
              <a:rPr lang="ru-RU" i="1" dirty="0" smtClean="0"/>
              <a:t>Сколько человек в твоей семье?</a:t>
            </a:r>
          </a:p>
          <a:p>
            <a:r>
              <a:rPr lang="ru-RU" dirty="0" smtClean="0"/>
              <a:t>Твоя мама работает? </a:t>
            </a:r>
          </a:p>
          <a:p>
            <a:r>
              <a:rPr lang="ru-RU" i="1" dirty="0" smtClean="0"/>
              <a:t>Кем работает?</a:t>
            </a:r>
          </a:p>
          <a:p>
            <a:r>
              <a:rPr lang="ru-RU" dirty="0" smtClean="0"/>
              <a:t>Кем работает папа?</a:t>
            </a:r>
          </a:p>
          <a:p>
            <a:endParaRPr lang="ru-RU" dirty="0" smtClean="0"/>
          </a:p>
          <a:p>
            <a:r>
              <a:rPr lang="ru-RU" dirty="0" smtClean="0"/>
              <a:t>Кем работает папа?</a:t>
            </a:r>
          </a:p>
          <a:p>
            <a:endParaRPr lang="ru-RU" i="1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757758"/>
          </a:xfrm>
        </p:spPr>
        <p:txBody>
          <a:bodyPr/>
          <a:lstStyle/>
          <a:p>
            <a:r>
              <a:rPr lang="ru-RU" dirty="0" smtClean="0"/>
              <a:t>День рождения у меня 24 августа.</a:t>
            </a:r>
          </a:p>
          <a:p>
            <a:r>
              <a:rPr lang="ru-RU" i="1" dirty="0" smtClean="0"/>
              <a:t>В моей семье пять человек.</a:t>
            </a:r>
          </a:p>
          <a:p>
            <a:r>
              <a:rPr lang="ru-RU" dirty="0" smtClean="0"/>
              <a:t>Нет, мама не работает.</a:t>
            </a:r>
          </a:p>
          <a:p>
            <a:r>
              <a:rPr lang="ru-RU" i="1" dirty="0" smtClean="0"/>
              <a:t>Мама – домохозяйка.</a:t>
            </a:r>
          </a:p>
          <a:p>
            <a:r>
              <a:rPr lang="ru-RU" dirty="0" smtClean="0"/>
              <a:t>Папа служит в Российской армии.</a:t>
            </a:r>
          </a:p>
          <a:p>
            <a:r>
              <a:rPr lang="ru-RU" dirty="0" smtClean="0"/>
              <a:t>Папа  - старший техник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2823593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2400" dirty="0" smtClean="0"/>
              <a:t>Глава 1 – Моя семья</a:t>
            </a:r>
            <a:endParaRPr lang="ru-RU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571504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>Сейчас мы живём в Екатеринбурге. </a:t>
            </a:r>
            <a:br>
              <a:rPr lang="ru-RU" sz="3100" dirty="0" smtClean="0"/>
            </a:br>
            <a:endParaRPr lang="ru-RU" dirty="0"/>
          </a:p>
        </p:txBody>
      </p:sp>
      <p:pic>
        <p:nvPicPr>
          <p:cNvPr id="1741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142985"/>
            <a:ext cx="7845760" cy="571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Прямоугольник 17"/>
          <p:cNvSpPr/>
          <p:nvPr/>
        </p:nvSpPr>
        <p:spPr>
          <a:xfrm>
            <a:off x="0" y="0"/>
            <a:ext cx="2823593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2400" dirty="0" smtClean="0"/>
              <a:t>Глава 1 – Моя семья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643570" y="2143116"/>
            <a:ext cx="3214678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ru-RU" b="1" dirty="0" smtClean="0"/>
              <a:t>В школу мне надо ехать на автобусе № 077.</a:t>
            </a:r>
          </a:p>
          <a:p>
            <a:pPr algn="r"/>
            <a:r>
              <a:rPr lang="ru-RU" b="1" dirty="0" smtClean="0"/>
              <a:t>Вот мой маршрут: </a:t>
            </a:r>
          </a:p>
          <a:p>
            <a:pPr algn="r"/>
            <a:r>
              <a:rPr lang="ru-RU" b="1" dirty="0" smtClean="0"/>
              <a:t>от остановки Санаторная до остановки Авиационная</a:t>
            </a:r>
            <a:endParaRPr lang="ru-RU" b="1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 rot="10800000" flipV="1">
            <a:off x="5214942" y="2928934"/>
            <a:ext cx="1643074" cy="214314"/>
          </a:xfrm>
          <a:prstGeom prst="straightConnector1">
            <a:avLst/>
          </a:prstGeom>
          <a:ln w="25400" cmpd="sng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6050" y="142852"/>
            <a:ext cx="5872146" cy="1000108"/>
          </a:xfrm>
        </p:spPr>
        <p:txBody>
          <a:bodyPr>
            <a:noAutofit/>
          </a:bodyPr>
          <a:lstStyle/>
          <a:p>
            <a:r>
              <a:rPr lang="ru-RU" sz="2800" dirty="0" smtClean="0"/>
              <a:t>Или можно поехать на автобусе 018 </a:t>
            </a:r>
            <a:br>
              <a:rPr lang="ru-RU" sz="2800" dirty="0" smtClean="0"/>
            </a:br>
            <a:r>
              <a:rPr lang="ru-RU" sz="2800" dirty="0" smtClean="0"/>
              <a:t>с пересадкой на автовокзале</a:t>
            </a:r>
            <a:endParaRPr lang="ru-RU" sz="2800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028659"/>
            <a:ext cx="7286676" cy="5829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2823593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2400" dirty="0" smtClean="0"/>
              <a:t>Глава 1 – Моя семья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472518" cy="1143008"/>
          </a:xfrm>
        </p:spPr>
        <p:txBody>
          <a:bodyPr>
            <a:normAutofit fontScale="90000"/>
          </a:bodyPr>
          <a:lstStyle/>
          <a:p>
            <a:pPr algn="r"/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Папа работал на Базе РФ МОН 201 – </a:t>
            </a:r>
            <a:br>
              <a:rPr lang="ru-RU" sz="3600" dirty="0" smtClean="0"/>
            </a:br>
            <a:r>
              <a:rPr lang="ru-RU" sz="3600" dirty="0" smtClean="0"/>
              <a:t>-в Гатчинской ордена Жукова дважды Краснознамённой военной базе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071678"/>
            <a:ext cx="4038600" cy="4054485"/>
          </a:xfrm>
        </p:spPr>
        <p:txBody>
          <a:bodyPr/>
          <a:lstStyle/>
          <a:p>
            <a:r>
              <a:rPr lang="ru-RU" dirty="0" smtClean="0"/>
              <a:t>Тут, в Душанбе, работал папа до отъезда в Россию.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3116"/>
            <a:ext cx="403860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Прямая со стрелкой 7"/>
          <p:cNvCxnSpPr/>
          <p:nvPr/>
        </p:nvCxnSpPr>
        <p:spPr>
          <a:xfrm flipV="1">
            <a:off x="2857488" y="2357430"/>
            <a:ext cx="2071702" cy="714380"/>
          </a:xfrm>
          <a:prstGeom prst="straightConnector1">
            <a:avLst/>
          </a:prstGeom>
          <a:ln w="412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31055" t="29234" r="15039" b="12841"/>
          <a:stretch>
            <a:fillRect/>
          </a:stretch>
        </p:blipFill>
        <p:spPr bwMode="auto">
          <a:xfrm>
            <a:off x="5429256" y="3643314"/>
            <a:ext cx="3357586" cy="288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71472" y="4643446"/>
            <a:ext cx="47149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 smtClean="0"/>
              <a:t>Сейчас папа служит сержантом в Российской армии.</a:t>
            </a:r>
            <a:endParaRPr lang="ru-RU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214282" y="6072206"/>
            <a:ext cx="521497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/>
              <a:t>http://maps.google.ru/maps?rdu=http://www.transport.ekburg.ru/public/Transport.aspx&amp;rdj=google.nyc.c.j_vaJGUf_bHsXh4QSfgoGIAw_1861835606_3&amp;hl=ru&amp;gl=ru&amp;sig=Lwp&amp;lumarker=A&amp;bih=1010&amp;biw=1422&amp;um=1&amp;ie=UTF-8&amp;q=%D0%B2%D0%BE%D0%B5%D0%BD%D0%BD%D1%8B%D0%B9+%D0%B3%D0%BE%D1%80%D0%BE%D0%B4%D0%BE%D0%BA+%D0%B5%D0%BA%D0%B0%D1%82%D0%B5%D1%80%D0%B8%D0%BD%D0%B1%D1%83%D1%80%D0%B3&amp;fb=1&amp;gl=ru&amp;cid=0,0,16789032638101137227&amp;sa=X&amp;ei=waJGUdXlD6jK4ASC1oC4Bw&amp;ved=0CAEQ5xgwAA</a:t>
            </a:r>
            <a:endParaRPr lang="ru-RU" sz="7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2823593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2400" dirty="0" smtClean="0"/>
              <a:t>Глава 1 – Моя семья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1839</TotalTime>
  <Words>1000</Words>
  <Application>Microsoft Office PowerPoint</Application>
  <PresentationFormat>Экран (4:3)</PresentationFormat>
  <Paragraphs>212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Мой край родной Таджикистан в судьбе России</vt:lpstr>
      <vt:lpstr>Содержание проекта </vt:lpstr>
      <vt:lpstr>Введение  и Цели проекта</vt:lpstr>
      <vt:lpstr>Меня зовут Бахтиёр.  Я родился в городе Душанбе  в стране Таджикистан в августе 1999 года.  </vt:lpstr>
      <vt:lpstr>У меня есть братья и одна сестра.</vt:lpstr>
      <vt:lpstr>Я знаю ответы на вопросы:</vt:lpstr>
      <vt:lpstr>  Сейчас мы живём в Екатеринбурге.  </vt:lpstr>
      <vt:lpstr>Или можно поехать на автобусе 018  с пересадкой на автовокзале</vt:lpstr>
      <vt:lpstr> Папа работал на Базе РФ МОН 201 –  -в Гатчинской ордена Жукова дважды Краснознамённой военной базе </vt:lpstr>
      <vt:lpstr> 1 сентября 2001 года 201-ая Гатчинская дважды Краснознамённая мотострелковая дивизия вошла в состав Краснознамённого Приволжско-Уральского военного округа. </vt:lpstr>
      <vt:lpstr>Я родился в городе Душанбе в Республике Таджикистан.</vt:lpstr>
      <vt:lpstr>Столица Таджикистана - Душанбе</vt:lpstr>
      <vt:lpstr>На карте  - Таджикистан  с соседями</vt:lpstr>
      <vt:lpstr>Слайд 14</vt:lpstr>
      <vt:lpstr>Крупнейшие озёра — Каракуль, Сарезское озеро, Искандеркуль, Кайраккумское водохранилище.</vt:lpstr>
      <vt:lpstr>Нурекская ГЭС — гидроэлектростанция вблизи города Нурек в Таджикистане на реке Вахш</vt:lpstr>
      <vt:lpstr>Основная часть электроэнергии в Таджикистане производится на ГЭС. Общая установленная мощность гидроэлектростанций составляет 4070 МВт. Выработка составляет до 17,1 млрд кВт·ч </vt:lpstr>
      <vt:lpstr>Месторождения Таджикистана</vt:lpstr>
      <vt:lpstr>Полезные ископаемые в стране</vt:lpstr>
      <vt:lpstr>Слайд 20</vt:lpstr>
      <vt:lpstr>        Сельское хозяйство . Главные сельскохозяйственные культуры: хлопок шёлк зерно табак овощи фрукты сухофрукты </vt:lpstr>
      <vt:lpstr>Таджикистан торгует с Россией</vt:lpstr>
      <vt:lpstr>Таджикистан покупает</vt:lpstr>
      <vt:lpstr>Таджикистан покупает у России</vt:lpstr>
      <vt:lpstr>        Сельское хозяйство (en) Главные сельскохозяйственные культуры: хлопок шёлк зерно табак овощи фрукты сухофрукты </vt:lpstr>
      <vt:lpstr>     Сельское хозяйство  Растут в Таджикистане: овощи   и  фрукты  </vt:lpstr>
      <vt:lpstr>Слайд 27</vt:lpstr>
      <vt:lpstr>Я - мусульманин</vt:lpstr>
      <vt:lpstr>Спорт </vt:lpstr>
      <vt:lpstr>Слайд 30</vt:lpstr>
      <vt:lpstr>Слайд 31</vt:lpstr>
      <vt:lpstr>Выводы </vt:lpstr>
      <vt:lpstr>ресурсы:</vt:lpstr>
    </vt:vector>
  </TitlesOfParts>
  <Company>ЦПМСС "Эхо"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Мой край родной в судьбе России</dc:title>
  <dc:creator>Учебный процесс</dc:creator>
  <cp:lastModifiedBy>1</cp:lastModifiedBy>
  <cp:revision>174</cp:revision>
  <dcterms:created xsi:type="dcterms:W3CDTF">2013-01-28T03:52:18Z</dcterms:created>
  <dcterms:modified xsi:type="dcterms:W3CDTF">2013-03-20T04:03:43Z</dcterms:modified>
</cp:coreProperties>
</file>