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F1FF"/>
    <a:srgbClr val="C7E2FF"/>
    <a:srgbClr val="E8CFFD"/>
    <a:srgbClr val="CB14EA"/>
    <a:srgbClr val="9C0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591" autoAdjust="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2C2541-A93B-47C5-BF19-D109361BA7E6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12B714-C138-4D37-A7C1-822F76CBC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45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38E267-A09A-4DFD-A4A2-887B0BC5DF5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A39507-A247-4828-BB80-E71B54E6814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920E6-B693-4A17-885E-CBBBB1EB9CF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7A9B1-DA19-4DF4-8F3C-F25D0E7EAB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331E4-3A13-4B45-9397-EFC9CC55004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F7CCC-6B38-42EC-BBC9-0963007F6C2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0E3B1-497E-4448-9CD9-8B034E8D1B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08F85-17D1-4F49-9B92-641F1F4FB56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B6FD5-8A92-452D-A874-5FDE887F789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8EDF3-9E3C-4C42-9BF5-C375B7F3E9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5C134D-9938-49B8-8D94-8FB3B944B1B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5AF7C-DF6B-46A4-B1B4-7640D1D6083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B12997-6780-4BBD-A434-5B50B9E7DF6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A5783B-04DA-4D33-A045-C58BF7781A7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C61231-8ACB-4D27-B2D2-DD1599D8D87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4AE778-DEA3-4F6D-A28C-5ABAF532D52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8FB239-B4B6-4D82-8B7E-4898C8D33F7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25394-0E78-41FF-97D2-0B7398203F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101BBD-E315-4842-A03C-EFC1E1B324F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7DB786-2D07-44D5-828C-C5B3CECC70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7201B-5529-4DDD-8D6A-C49B9DEBD0F0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39B5-9368-4E38-8A9F-8C2ADDDEA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380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EC6F2-8B6C-407E-8A39-905805793609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BC26-576D-4546-8AEA-45C9817A6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92934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5979-F446-4A43-9876-A1EA03AEA6B0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8B38E-9218-4AD5-A27F-E4FA1792D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51028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BB34A-0209-4004-BA18-10B0D4175958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6B54-B98D-4A84-AEF2-B64E2D146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4034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6685D-969A-4536-8E67-E50B28BA8B4F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E2BE-E4FD-47C8-B3C6-BD08C5919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84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7A3E4-0282-4881-8DB6-A2F4D299260F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94D1-A831-4A7D-92E6-D513BABCA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673161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B67DB-7A65-43BF-A6F5-D57FE85341FD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D254-438A-4240-BF0D-7334B8212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710275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13BFC-4227-4AFD-B63C-0DE3C89EA928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3794E-0F43-4A83-A00D-117AF8562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74226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6D3C2-6B1E-48B2-9726-A6AFC0C7A7DE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4ACE0-7109-4D56-BB22-B6D35DC4A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92801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06D4C-E796-4F62-B80D-6A7405CB6B5E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48E36-E773-4789-BC59-A44EFEF65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12051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196C6-1A5E-454D-AA64-01967B834558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074A6-99D3-4103-B991-B250DE29F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90187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1CB605-615D-46D9-9984-7778E156634D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656725-F9CE-402F-92A4-2B678C555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97" r:id="rId2"/>
    <p:sldLayoutId id="2147483806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7" r:id="rId9"/>
    <p:sldLayoutId id="2147483803" r:id="rId10"/>
    <p:sldLayoutId id="2147483804" r:id="rId11"/>
  </p:sldLayoutIdLst>
  <p:transition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851648" cy="18288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Информационная система «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4929188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ru-RU" altLang="ru-RU" smtClean="0"/>
              <a:t>Информационное  обеспечение социально-педагогической работы Центра психолого-медико-социального сопровождения глухих детей «Эхо»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3571900" cy="97154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 «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339" name="Рисунок 4" descr="4-т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286000"/>
            <a:ext cx="8072437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143500" y="142875"/>
            <a:ext cx="3429000" cy="1857375"/>
          </a:xfrm>
          <a:prstGeom prst="wedgeRoundRectCallout">
            <a:avLst>
              <a:gd name="adj1" fmla="val -41495"/>
              <a:gd name="adj2" fmla="val 70470"/>
              <a:gd name="adj3" fmla="val 16667"/>
            </a:avLst>
          </a:prstGeom>
          <a:solidFill>
            <a:srgbClr val="E5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таблице критериев ведется подсчет суммарных оценок для каждого педагога и средних показателей по видам социально-педагогической работы.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3571900" cy="97154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 «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363" name="Рисунок 6" descr="4-г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0"/>
            <a:ext cx="8358188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072063" y="642938"/>
            <a:ext cx="3429000" cy="1857375"/>
          </a:xfrm>
          <a:prstGeom prst="wedgeRoundRectCallout">
            <a:avLst>
              <a:gd name="adj1" fmla="val -42471"/>
              <a:gd name="adj2" fmla="val 80076"/>
              <a:gd name="adj3" fmla="val 16667"/>
            </a:avLst>
          </a:prstGeom>
          <a:solidFill>
            <a:srgbClr val="E5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Так же осуществляется наглядное представление результатов в виде гистограмм.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3571900" cy="97154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 «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387" name="Рисунок 4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143000"/>
            <a:ext cx="4643437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215063" y="642938"/>
            <a:ext cx="2714625" cy="2357437"/>
          </a:xfrm>
          <a:prstGeom prst="wedgeRoundRectCallout">
            <a:avLst>
              <a:gd name="adj1" fmla="val -81084"/>
              <a:gd name="adj2" fmla="val 55461"/>
              <a:gd name="adj3" fmla="val 16667"/>
            </a:avLst>
          </a:prstGeom>
          <a:solidFill>
            <a:srgbClr val="E5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Форма «Результаты обучения по РСВ» позволяет ввести результаты по речеслуховому восприятию для обучающихся по классам.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3571900" cy="97154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 «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411" name="Рисунок 6" descr="5-т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143500" y="428625"/>
            <a:ext cx="3786188" cy="1643063"/>
          </a:xfrm>
          <a:prstGeom prst="wedgeRoundRectCallout">
            <a:avLst>
              <a:gd name="adj1" fmla="val -44858"/>
              <a:gd name="adj2" fmla="val 77857"/>
              <a:gd name="adj3" fmla="val 16667"/>
            </a:avLst>
          </a:prstGeom>
          <a:solidFill>
            <a:srgbClr val="E5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Таблица позволяет оценить общие результаты обучения по РСВ по классу, подсчитать средний балл для каждого ученика и класса в целом.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3571900" cy="97154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 «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435" name="Рисунок 4" descr="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285875"/>
            <a:ext cx="660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286375" y="214313"/>
            <a:ext cx="3643313" cy="1643062"/>
          </a:xfrm>
          <a:prstGeom prst="wedgeRoundRectCallout">
            <a:avLst>
              <a:gd name="adj1" fmla="val -44858"/>
              <a:gd name="adj2" fmla="val 77857"/>
              <a:gd name="adj3" fmla="val 16667"/>
            </a:avLst>
          </a:prstGeom>
          <a:solidFill>
            <a:srgbClr val="E5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Форма «Анализ проверки речи» дает возможность ввода данных по результатам проверки произносительной стороны речи для каждого ребенка по четвертям.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3571900" cy="97154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 «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459" name="Рисунок 6" descr="6-т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91440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286375" y="214313"/>
            <a:ext cx="3643313" cy="1643062"/>
          </a:xfrm>
          <a:prstGeom prst="wedgeRoundRectCallout">
            <a:avLst>
              <a:gd name="adj1" fmla="val -24657"/>
              <a:gd name="adj2" fmla="val 71749"/>
              <a:gd name="adj3" fmla="val 16667"/>
            </a:avLst>
          </a:prstGeom>
          <a:solidFill>
            <a:srgbClr val="E5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таблице производится анализ полученных данных, подсчет средних показателей по направлениям: звуки речи, речевое дыхание, голос, правила орфоэпии, интонация.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3571900" cy="97154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 «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483" name="Рисунок 4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857375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286375" y="214313"/>
            <a:ext cx="3643313" cy="1643062"/>
          </a:xfrm>
          <a:prstGeom prst="wedgeRoundRectCallout">
            <a:avLst>
              <a:gd name="adj1" fmla="val -46082"/>
              <a:gd name="adj2" fmla="val 64283"/>
              <a:gd name="adj3" fmla="val 16667"/>
            </a:avLst>
          </a:prstGeom>
          <a:solidFill>
            <a:srgbClr val="E5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Форма «Проверка уровня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адаптированности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» позволяет ввести данные для оценки уровня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адаптированности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ребенка по четвертям.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3571900" cy="97154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 «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507" name="Рисунок 6" descr="7-т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1563"/>
            <a:ext cx="8001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000625" y="4429125"/>
            <a:ext cx="3643313" cy="1643063"/>
          </a:xfrm>
          <a:prstGeom prst="wedgeRoundRectCallout">
            <a:avLst>
              <a:gd name="adj1" fmla="val -54040"/>
              <a:gd name="adj2" fmla="val -87063"/>
              <a:gd name="adj3" fmla="val 16667"/>
            </a:avLst>
          </a:prstGeom>
          <a:solidFill>
            <a:srgbClr val="E5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Полученные в таблице данные обрабатываются для отслеживания динамики уровня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адаптированности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ребенка и построения графика для наглядного представления. </a:t>
            </a:r>
          </a:p>
        </p:txBody>
      </p:sp>
      <p:pic>
        <p:nvPicPr>
          <p:cNvPr id="21509" name="Рисунок 7" descr="7-г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143375"/>
            <a:ext cx="33575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8358246" cy="1571636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Технические характеристики ИС «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»: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1714500"/>
            <a:ext cx="7854950" cy="4714875"/>
          </a:xfrm>
        </p:spPr>
        <p:txBody>
          <a:bodyPr/>
          <a:lstStyle/>
          <a:p>
            <a:pPr marR="0" algn="l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mtClean="0"/>
              <a:t>Заполнение форм данными осуществляется при помощи выпадающих списков. Данные для списков содержатся в БД ИС «</a:t>
            </a:r>
            <a:r>
              <a:rPr lang="en-US" altLang="ru-RU" smtClean="0"/>
              <a:t>Smile</a:t>
            </a:r>
            <a:r>
              <a:rPr lang="ru-RU" altLang="ru-RU" smtClean="0"/>
              <a:t>»;</a:t>
            </a:r>
          </a:p>
          <a:p>
            <a:pPr marR="0" algn="l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mtClean="0"/>
              <a:t>Сохранение данных производится в формате электронных таблиц </a:t>
            </a:r>
            <a:r>
              <a:rPr lang="en-US" altLang="ru-RU" smtClean="0"/>
              <a:t>Excel</a:t>
            </a:r>
            <a:r>
              <a:rPr lang="ru-RU" altLang="ru-RU" smtClean="0"/>
              <a:t> с использованием шаблонов </a:t>
            </a:r>
            <a:r>
              <a:rPr lang="en-US" altLang="ru-RU" smtClean="0"/>
              <a:t>*.xlt</a:t>
            </a:r>
            <a:r>
              <a:rPr lang="ru-RU" altLang="ru-RU" smtClean="0"/>
              <a:t>;</a:t>
            </a:r>
          </a:p>
          <a:p>
            <a:pPr marR="0" algn="l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mtClean="0"/>
              <a:t>Файлы электронных таблиц автоматически сохраняются в соответствующие директории: анализ проверки речи, проверка адаптированности, результаты по РСВ, результаты СПР, социально-педагогическая карта, социальные показатели личности;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358246" cy="1571636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Перспективы развития ИС «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»: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5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2214563"/>
            <a:ext cx="7854950" cy="3571875"/>
          </a:xfrm>
        </p:spPr>
        <p:txBody>
          <a:bodyPr/>
          <a:lstStyle/>
          <a:p>
            <a:pPr marR="0" algn="l" eaLnBrk="1" hangingPunct="1">
              <a:buFont typeface="Wingdings" pitchFamily="2" charset="2"/>
              <a:buChar char="ü"/>
            </a:pPr>
            <a:r>
              <a:rPr lang="ru-RU" altLang="ru-RU" smtClean="0"/>
              <a:t>Развитие БД ИС «</a:t>
            </a:r>
            <a:r>
              <a:rPr lang="en-US" altLang="ru-RU" smtClean="0"/>
              <a:t>Smile</a:t>
            </a:r>
            <a:r>
              <a:rPr lang="ru-RU" altLang="ru-RU" smtClean="0"/>
              <a:t>» для сохранения всех вводимых данных с целью хранения и дальнейшего просмотра;</a:t>
            </a:r>
          </a:p>
          <a:p>
            <a:pPr marR="0" algn="l" eaLnBrk="1" hangingPunct="1">
              <a:buFont typeface="Wingdings" pitchFamily="2" charset="2"/>
              <a:buChar char="ü"/>
            </a:pPr>
            <a:r>
              <a:rPr lang="ru-RU" altLang="ru-RU" smtClean="0"/>
              <a:t>Создание блока анализа для оценки динамики показателей и их сравнительного анализа;</a:t>
            </a:r>
          </a:p>
          <a:p>
            <a:pPr marR="0" algn="l" eaLnBrk="1" hangingPunct="1">
              <a:buFont typeface="Wingdings" pitchFamily="2" charset="2"/>
              <a:buChar char="ü"/>
            </a:pPr>
            <a:r>
              <a:rPr lang="ru-RU" altLang="ru-RU" smtClean="0"/>
              <a:t>Развитие дружественного интерфейса системы.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851648" cy="685792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 «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 решает задачи:</a:t>
            </a:r>
            <a:endParaRPr lang="ru-RU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1714500"/>
            <a:ext cx="7854950" cy="4714875"/>
          </a:xfrm>
        </p:spPr>
        <p:txBody>
          <a:bodyPr/>
          <a:lstStyle/>
          <a:p>
            <a:pPr marR="0" algn="l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200" smtClean="0"/>
              <a:t>ввода, обработки и сохранения данных по определению уровня социально-педагогического становления личности ребенка;</a:t>
            </a:r>
          </a:p>
          <a:p>
            <a:pPr marR="0" algn="l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200" smtClean="0"/>
              <a:t>формирования социально-педагогической карты обучающихся ЦПМСС «Эхо»;</a:t>
            </a:r>
          </a:p>
          <a:p>
            <a:pPr marR="0" algn="l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200" smtClean="0"/>
              <a:t>ввода, обработки и сохранения данных по определению уровня реализации профессионально-личностного потенциала педагогических работников ЦПМСС «Эхо»;</a:t>
            </a:r>
          </a:p>
          <a:p>
            <a:pPr marR="0" algn="l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200" smtClean="0"/>
              <a:t>ввода, обработки и сохранения результатов обучения детей по речеслуховому восприятию;</a:t>
            </a:r>
          </a:p>
          <a:p>
            <a:pPr marR="0" algn="l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200" smtClean="0"/>
              <a:t>анализ проверки произносительной стороны речи обучающихся;</a:t>
            </a:r>
          </a:p>
          <a:p>
            <a:pPr marR="0" algn="l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200" smtClean="0"/>
              <a:t>ввода, обработки и сохранения данных об уровне социальной адаптированности обучающихся</a:t>
            </a:r>
          </a:p>
          <a:p>
            <a:pPr marR="0" algn="l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ru-RU" altLang="ru-RU" sz="220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2928938"/>
            <a:ext cx="7854950" cy="3571875"/>
          </a:xfrm>
        </p:spPr>
        <p:txBody>
          <a:bodyPr/>
          <a:lstStyle/>
          <a:p>
            <a:pPr marR="0" algn="l" eaLnBrk="1" hangingPunct="1">
              <a:lnSpc>
                <a:spcPct val="90000"/>
              </a:lnSpc>
            </a:pPr>
            <a:r>
              <a:rPr lang="ru-RU" altLang="ru-RU" sz="2200" smtClean="0"/>
              <a:t>Разработчики:</a:t>
            </a:r>
          </a:p>
          <a:p>
            <a:pPr marR="0" eaLnBrk="1" hangingPunct="1">
              <a:lnSpc>
                <a:spcPct val="90000"/>
              </a:lnSpc>
            </a:pPr>
            <a:r>
              <a:rPr lang="ru-RU" altLang="ru-RU" sz="2200" smtClean="0"/>
              <a:t>Ковалева Дарья, Федорова Ирина,</a:t>
            </a:r>
          </a:p>
          <a:p>
            <a:pPr marR="0" eaLnBrk="1" hangingPunct="1">
              <a:lnSpc>
                <a:spcPct val="90000"/>
              </a:lnSpc>
            </a:pPr>
            <a:r>
              <a:rPr lang="ru-RU" altLang="ru-RU" sz="2200" smtClean="0"/>
              <a:t>студенты гр. Фт-46081, ФтФ, УГТУ-УПИ.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altLang="ru-RU" sz="2200" smtClean="0"/>
              <a:t>Руководитель:</a:t>
            </a:r>
          </a:p>
          <a:p>
            <a:pPr marR="0" eaLnBrk="1" hangingPunct="1">
              <a:lnSpc>
                <a:spcPct val="90000"/>
              </a:lnSpc>
            </a:pPr>
            <a:r>
              <a:rPr lang="ru-RU" altLang="ru-RU" sz="2200" smtClean="0"/>
              <a:t>Козлова Валентина Петровна, </a:t>
            </a:r>
          </a:p>
          <a:p>
            <a:pPr marR="0" eaLnBrk="1" hangingPunct="1">
              <a:lnSpc>
                <a:spcPct val="90000"/>
              </a:lnSpc>
            </a:pPr>
            <a:r>
              <a:rPr lang="ru-RU" altLang="ru-RU" sz="2200" smtClean="0"/>
              <a:t>д.м.н, засл.врач РФ. </a:t>
            </a:r>
          </a:p>
          <a:p>
            <a:pPr marR="0" algn="ctr" eaLnBrk="1" hangingPunct="1">
              <a:lnSpc>
                <a:spcPct val="90000"/>
              </a:lnSpc>
            </a:pPr>
            <a:endParaRPr lang="ru-RU" altLang="ru-RU" sz="2200" smtClean="0"/>
          </a:p>
          <a:p>
            <a:pPr marR="0" algn="ctr" eaLnBrk="1" hangingPunct="1">
              <a:lnSpc>
                <a:spcPct val="90000"/>
              </a:lnSpc>
            </a:pPr>
            <a:endParaRPr lang="ru-RU" altLang="ru-RU" sz="2200" smtClean="0"/>
          </a:p>
          <a:p>
            <a:pPr marR="0" algn="ctr" eaLnBrk="1" hangingPunct="1">
              <a:lnSpc>
                <a:spcPct val="90000"/>
              </a:lnSpc>
            </a:pPr>
            <a:r>
              <a:rPr lang="ru-RU" altLang="ru-RU" sz="2200" smtClean="0"/>
              <a:t>г. Екатеринбург, 2010 г.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3571900" cy="97154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 «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1" name="Рисунок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357313"/>
            <a:ext cx="6234112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572125" y="142875"/>
            <a:ext cx="3357563" cy="1898650"/>
          </a:xfrm>
          <a:prstGeom prst="wedgeRoundRectCallout">
            <a:avLst>
              <a:gd name="adj1" fmla="val -44414"/>
              <a:gd name="adj2" fmla="val 66024"/>
              <a:gd name="adj3" fmla="val 16667"/>
            </a:avLst>
          </a:prstGeom>
          <a:solidFill>
            <a:srgbClr val="E5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На главной форме системы расположены кнопки для вызова форм, позволяющих формировать электронные таблицы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Excel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для обработки и сохранения данных.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3571900" cy="97154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 «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5" name="Рисунок 6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71688"/>
            <a:ext cx="71437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857750" y="285750"/>
            <a:ext cx="4000500" cy="1755775"/>
          </a:xfrm>
          <a:prstGeom prst="wedgeRoundRectCallout">
            <a:avLst>
              <a:gd name="adj1" fmla="val -41739"/>
              <a:gd name="adj2" fmla="val 65041"/>
              <a:gd name="adj3" fmla="val 16667"/>
            </a:avLst>
          </a:prstGeom>
          <a:solidFill>
            <a:srgbClr val="E5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Форма «социальные показатели личности» дает возможность ввода данных для оценки уровня социально-педагогического становления личности обучающегося по четвертям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3571900" cy="97154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 «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19" name="Рисунок 4" descr="2-т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71563"/>
            <a:ext cx="5729288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143625" y="357188"/>
            <a:ext cx="2714625" cy="5929312"/>
          </a:xfrm>
          <a:prstGeom prst="wedgeRoundRectCallout">
            <a:avLst>
              <a:gd name="adj1" fmla="val -67222"/>
              <a:gd name="adj2" fmla="val -2899"/>
              <a:gd name="adj3" fmla="val 16667"/>
            </a:avLst>
          </a:prstGeom>
          <a:solidFill>
            <a:srgbClr val="E5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Оценка уровня социально-педагогического становления личности осуществляется по следующим показателям: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Социальное положение.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Состояние здоровья.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Успеваемость.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Творчество.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Дисциплина.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Коммуникативные навыки: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организаторские;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общительность;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ответственность.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Преобладающий тип взаимоотношений.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Преобладающий тип использования речи на уроках.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Преобладающий тип использования речи вне урока.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3571900" cy="97154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 «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3" name="Рисунок 8" descr="2-г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86125"/>
            <a:ext cx="40576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786313" y="857250"/>
            <a:ext cx="4000500" cy="2143125"/>
          </a:xfrm>
          <a:prstGeom prst="wedgeRoundRectCallout">
            <a:avLst>
              <a:gd name="adj1" fmla="val -52610"/>
              <a:gd name="adj2" fmla="val 88516"/>
              <a:gd name="adj3" fmla="val 16667"/>
            </a:avLst>
          </a:prstGeom>
          <a:solidFill>
            <a:srgbClr val="E5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Таблица позволяет отследить динамику социально-педагогических показателей по четвертям (положительная или отрицательная динамика) и построить гистограмму для наглядного отображения их изменения.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3571900" cy="97154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 «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267" name="Рисунок 4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14500"/>
            <a:ext cx="657225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429250" y="142875"/>
            <a:ext cx="3571875" cy="1566863"/>
          </a:xfrm>
          <a:prstGeom prst="wedgeRoundRectCallout">
            <a:avLst>
              <a:gd name="adj1" fmla="val -42073"/>
              <a:gd name="adj2" fmla="val 69386"/>
              <a:gd name="adj3" fmla="val 16667"/>
            </a:avLst>
          </a:prstGeom>
          <a:solidFill>
            <a:srgbClr val="E5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Форма «социально-педагогическая карта» позволяет сформировать карту социально-педагогических показателей обучающихся по классам.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3571900" cy="97154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 «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291" name="Рисунок 6" descr="3-т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878681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7" descr="3-г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71938"/>
            <a:ext cx="47164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357813" y="4143375"/>
            <a:ext cx="3357562" cy="1857375"/>
          </a:xfrm>
          <a:prstGeom prst="wedgeRoundRectCallout">
            <a:avLst>
              <a:gd name="adj1" fmla="val -48316"/>
              <a:gd name="adj2" fmla="val -71716"/>
              <a:gd name="adj3" fmla="val 16667"/>
            </a:avLst>
          </a:prstGeom>
          <a:solidFill>
            <a:srgbClr val="E5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Социально-педагогическая карта дает возможность оценить показатели для каждого ребенка и класса в целом, построить гистограмму для сравнения показателей обучающихся.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3571900" cy="97154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 «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Smile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315" name="Рисунок 6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71750"/>
            <a:ext cx="7858125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143500" y="142875"/>
            <a:ext cx="3857625" cy="2286000"/>
          </a:xfrm>
          <a:prstGeom prst="wedgeRoundRectCallout">
            <a:avLst>
              <a:gd name="adj1" fmla="val -49300"/>
              <a:gd name="adj2" fmla="val 63532"/>
              <a:gd name="adj3" fmla="val 16667"/>
            </a:avLst>
          </a:prstGeom>
          <a:solidFill>
            <a:srgbClr val="E5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Форма «Результаты СПР» предназначена для ввода критериев оценки уровня реализации профессионально-личностного потенциала педагогических работников по результатам социально-педагогической работы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rgbClr val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B5394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rgbClr val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B5394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rgbClr val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B5394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637</Words>
  <Application>Microsoft Office PowerPoint</Application>
  <PresentationFormat>Экран (4:3)</PresentationFormat>
  <Paragraphs>88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Информационная система «Smile»</vt:lpstr>
      <vt:lpstr>ИС «Smile» решает задачи:</vt:lpstr>
      <vt:lpstr>ИС «Smile»</vt:lpstr>
      <vt:lpstr>ИС «Smile»</vt:lpstr>
      <vt:lpstr>ИС «Smile»</vt:lpstr>
      <vt:lpstr>ИС «Smile»</vt:lpstr>
      <vt:lpstr>ИС «Smile»</vt:lpstr>
      <vt:lpstr>ИС «Smile»</vt:lpstr>
      <vt:lpstr>ИС «Smile»</vt:lpstr>
      <vt:lpstr>ИС «Smile»</vt:lpstr>
      <vt:lpstr>ИС «Smile»</vt:lpstr>
      <vt:lpstr>ИС «Smile»</vt:lpstr>
      <vt:lpstr>ИС «Smile»</vt:lpstr>
      <vt:lpstr>ИС «Smile»</vt:lpstr>
      <vt:lpstr>ИС «Smile»</vt:lpstr>
      <vt:lpstr>ИС «Smile»</vt:lpstr>
      <vt:lpstr>ИС «Smile»</vt:lpstr>
      <vt:lpstr>Технические характеристики ИС «Smile»:</vt:lpstr>
      <vt:lpstr>Перспективы развития ИС «Smile»: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система «Smile»</dc:title>
  <dc:creator>Darya</dc:creator>
  <cp:lastModifiedBy>Perceptron</cp:lastModifiedBy>
  <cp:revision>14</cp:revision>
  <dcterms:created xsi:type="dcterms:W3CDTF">2010-03-21T19:23:12Z</dcterms:created>
  <dcterms:modified xsi:type="dcterms:W3CDTF">2015-10-16T14:07:42Z</dcterms:modified>
</cp:coreProperties>
</file>