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0" r:id="rId3"/>
    <p:sldId id="308" r:id="rId4"/>
    <p:sldId id="310" r:id="rId5"/>
    <p:sldId id="284" r:id="rId6"/>
    <p:sldId id="285" r:id="rId7"/>
    <p:sldId id="290" r:id="rId8"/>
    <p:sldId id="286" r:id="rId9"/>
    <p:sldId id="289" r:id="rId10"/>
    <p:sldId id="288" r:id="rId11"/>
    <p:sldId id="287" r:id="rId12"/>
    <p:sldId id="291" r:id="rId13"/>
    <p:sldId id="292" r:id="rId14"/>
    <p:sldId id="30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1CC65"/>
    <a:srgbClr val="EEC040"/>
    <a:srgbClr val="D7A413"/>
    <a:srgbClr val="E7C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84488" autoAdjust="0"/>
  </p:normalViewPr>
  <p:slideViewPr>
    <p:cSldViewPr>
      <p:cViewPr varScale="1">
        <p:scale>
          <a:sx n="91" d="100"/>
          <a:sy n="91" d="100"/>
        </p:scale>
        <p:origin x="5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B6E3C-455C-4933-8AED-44114EC9B0DE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FD7EB-C426-4756-9F8E-A3017EAAE5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106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 algn="just" defTabSz="914400" rtl="0" eaLnBrk="1" fontAlgn="auto" latinLnBrk="0" hangingPunct="1">
              <a:lnSpc>
                <a:spcPct val="15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00430" algn="l"/>
              </a:tabLst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839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794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lvl="1" indent="-285750" algn="just">
              <a:lnSpc>
                <a:spcPct val="150000"/>
              </a:lnSpc>
              <a:spcBef>
                <a:spcPts val="95"/>
              </a:spcBef>
              <a:spcAft>
                <a:spcPts val="0"/>
              </a:spcAft>
              <a:buFont typeface="+mj-lt"/>
              <a:buAutoNum type="arabicPeriod"/>
              <a:tabLst>
                <a:tab pos="900430" algn="l"/>
              </a:tabLst>
            </a:pPr>
            <a:endParaRPr lang="ru-RU" sz="1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lvl="1" indent="-285750" algn="just">
              <a:lnSpc>
                <a:spcPct val="150000"/>
              </a:lnSpc>
              <a:spcBef>
                <a:spcPts val="95"/>
              </a:spcBef>
              <a:spcAft>
                <a:spcPts val="0"/>
              </a:spcAft>
              <a:buFont typeface="+mj-lt"/>
              <a:buAutoNum type="arabicPeriod"/>
              <a:tabLst>
                <a:tab pos="900430" algn="l"/>
              </a:tabLst>
            </a:pPr>
            <a:endParaRPr lang="ru-RU" sz="1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8FD7EB-C426-4756-9F8E-A3017EAAE54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506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742950" lvl="1" indent="-285750" algn="just">
              <a:lnSpc>
                <a:spcPct val="150000"/>
              </a:lnSpc>
              <a:spcBef>
                <a:spcPts val="95"/>
              </a:spcBef>
              <a:spcAft>
                <a:spcPts val="0"/>
              </a:spcAft>
              <a:buFont typeface="+mj-lt"/>
              <a:buAutoNum type="arabicPeriod"/>
              <a:tabLst>
                <a:tab pos="900430" algn="l"/>
              </a:tabLst>
            </a:pPr>
            <a:endParaRPr lang="ru-RU" sz="1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8FD7EB-C426-4756-9F8E-A3017EAAE54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5039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D9741-DBAC-427A-8C32-8DAAA71A1B62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ои документы\Эхо 2013\дети эхо 2013\шапка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768" y="260648"/>
            <a:ext cx="8748464" cy="1440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718874"/>
            <a:ext cx="5336640" cy="1662454"/>
          </a:xfrm>
        </p:spPr>
        <p:txBody>
          <a:bodyPr>
            <a:normAutofit/>
          </a:bodyPr>
          <a:lstStyle/>
          <a:p>
            <a:pPr algn="r"/>
            <a:r>
              <a:rPr lang="ru-RU" sz="1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А.В. </a:t>
            </a:r>
            <a:r>
              <a:rPr lang="ru-RU" sz="1600" b="1" i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Кривихина</a:t>
            </a:r>
            <a:r>
              <a:rPr lang="ru-RU" sz="1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r"/>
            <a:r>
              <a:rPr lang="ru-RU" sz="1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ГБОУ СО ЦПМСС «Эхо»</a:t>
            </a:r>
            <a:endParaRPr lang="ru-RU" sz="16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7554" y="5786454"/>
            <a:ext cx="2424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29 сентября 2016г.</a:t>
            </a:r>
          </a:p>
          <a:p>
            <a:pPr algn="ctr"/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Екатеринбург</a:t>
            </a:r>
            <a:endParaRPr lang="ru-RU" b="1" i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46449"/>
            <a:ext cx="7772400" cy="20906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Организационная структура мониторинга качества образования детей с ОВЗ в соответствии с требованиями ФГОС НОО ОВЗ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246" y="59274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структура мониторинга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55576" y="81028"/>
            <a:ext cx="813690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3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Организационная и функциональная структура мониторинга</a:t>
            </a:r>
          </a:p>
          <a:p>
            <a:endParaRPr lang="ru-RU" sz="3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администрация </a:t>
            </a: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Центра «Эхо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»;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 педагогический 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совет;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 экспертный 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совет;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 </a:t>
            </a:r>
            <a:r>
              <a:rPr lang="ru-RU" sz="28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метапредметные</a:t>
            </a: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методические</a:t>
            </a:r>
          </a:p>
          <a:p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объединения;</a:t>
            </a:r>
          </a:p>
          <a:p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 временные 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структуры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1869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246" y="59274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Показатели и индикаторы 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55576" y="442430"/>
            <a:ext cx="81369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Показатели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индикаторы для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анализа качества образовательных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результатов</a:t>
            </a: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уровень и качество учебных достижений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обучающихся; 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	уровень социализации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обучающихся; 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	уровень и качество организации внеурочной деятельности обучающихся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5313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246" y="59274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Показатели и индикаторы 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11560" y="980728"/>
            <a:ext cx="81369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уровень качества коррекционной работы для обучающихся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	 соответствие показателей качества результатов обучения и воспитания нормативным требованиям и запросам потребителей образовательных услуг.</a:t>
            </a:r>
          </a:p>
        </p:txBody>
      </p:sp>
    </p:spTree>
    <p:extLst>
      <p:ext uri="{BB962C8B-B14F-4D97-AF65-F5344CB8AC3E}">
        <p14:creationId xmlns:p14="http://schemas.microsoft.com/office/powerpoint/2010/main" val="5764575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246" y="59274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Показатели и индикаторы 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3568" y="91312"/>
            <a:ext cx="8136904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Показателей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и индикаторов ресурсного обеспечения и условий реализации ФГОС НОО ОВЗ </a:t>
            </a:r>
          </a:p>
          <a:p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	уровень развития материально-технической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базы; 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	обеспеченность участников образовательных отношений учебно-методическими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материалам;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	кадровое обеспечение образовательного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374891481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4988" y="-14878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FontTx/>
              <a:buAutoNum type="romanUcPeriod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        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0" y="0"/>
            <a:ext cx="9724668" cy="6858000"/>
            <a:chOff x="-70194" y="148420"/>
            <a:chExt cx="9724668" cy="6858000"/>
          </a:xfrm>
        </p:grpSpPr>
        <p:sp>
          <p:nvSpPr>
            <p:cNvPr id="6" name="Заголовок 1"/>
            <p:cNvSpPr txBox="1">
              <a:spLocks/>
            </p:cNvSpPr>
            <p:nvPr/>
          </p:nvSpPr>
          <p:spPr>
            <a:xfrm>
              <a:off x="-70194" y="14842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4" name="Заголовок 1"/>
            <p:cNvSpPr txBox="1">
              <a:spLocks/>
            </p:cNvSpPr>
            <p:nvPr/>
          </p:nvSpPr>
          <p:spPr>
            <a:xfrm>
              <a:off x="510474" y="624171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9" name="Picture 2" descr="C:\Мои документы\Эхо 2013\дети эхо 2013\шапка.t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3762" y="0"/>
            <a:ext cx="9082216" cy="140444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115616" y="1412776"/>
            <a:ext cx="80283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7330" y="1212720"/>
            <a:ext cx="862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БЛАГОДАРЮ  </a:t>
            </a:r>
            <a:r>
              <a:rPr lang="ru-RU" sz="24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СОВМЕСТНУЮ РАБОТУ!</a:t>
            </a:r>
          </a:p>
          <a:p>
            <a:pPr algn="ctr"/>
            <a:endParaRPr lang="ru-RU" sz="2400" b="1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44" y="2103408"/>
            <a:ext cx="8881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0" lvl="3" indent="-342900" algn="just">
              <a:buFont typeface="Wingdings" pitchFamily="2" charset="2"/>
              <a:buChar char="§"/>
            </a:pPr>
            <a:endParaRPr lang="ru-RU" sz="20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 rot="10800000" flipV="1">
            <a:off x="683568" y="1843663"/>
            <a:ext cx="3929063" cy="2214563"/>
          </a:xfrm>
          <a:prstGeom prst="wedgeRoundRectCallout">
            <a:avLst>
              <a:gd name="adj1" fmla="val -94772"/>
              <a:gd name="adj2" fmla="val 5910"/>
              <a:gd name="adj3" fmla="val 16667"/>
            </a:avLst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b="1" kern="0" dirty="0">
                <a:solidFill>
                  <a:prstClr val="black"/>
                </a:solidFill>
                <a:latin typeface="Calibri"/>
              </a:rPr>
              <a:t>Меня зовут МИШУТКА, </a:t>
            </a:r>
            <a:endParaRPr lang="en-US" b="1" kern="0" dirty="0">
              <a:solidFill>
                <a:prstClr val="black"/>
              </a:solidFill>
              <a:latin typeface="Calibri"/>
            </a:endParaRPr>
          </a:p>
          <a:p>
            <a:pPr algn="ctr">
              <a:defRPr/>
            </a:pPr>
            <a:r>
              <a:rPr lang="ru-RU" b="1" kern="0" dirty="0">
                <a:solidFill>
                  <a:prstClr val="black"/>
                </a:solidFill>
                <a:latin typeface="Calibri"/>
              </a:rPr>
              <a:t>я живу на сайте</a:t>
            </a:r>
          </a:p>
          <a:p>
            <a:pPr algn="ctr">
              <a:defRPr/>
            </a:pPr>
            <a:r>
              <a:rPr lang="en-US" b="1" kern="0" dirty="0">
                <a:solidFill>
                  <a:prstClr val="black"/>
                </a:solidFill>
                <a:latin typeface="Calibri"/>
              </a:rPr>
              <a:t>http://</a:t>
            </a:r>
            <a:r>
              <a:rPr lang="en-US" b="1" kern="0" dirty="0" smtClean="0">
                <a:solidFill>
                  <a:prstClr val="black"/>
                </a:solidFill>
                <a:latin typeface="Calibri"/>
              </a:rPr>
              <a:t>www.</a:t>
            </a:r>
            <a:r>
              <a:rPr lang="ru-RU" sz="2400" b="1" kern="0" dirty="0" err="1" smtClean="0">
                <a:solidFill>
                  <a:prstClr val="black"/>
                </a:solidFill>
                <a:latin typeface="Calibri"/>
              </a:rPr>
              <a:t>центрэхо.рф</a:t>
            </a:r>
            <a:r>
              <a:rPr lang="ru-RU" sz="2400" b="1" kern="0" dirty="0" smtClean="0">
                <a:solidFill>
                  <a:prstClr val="black"/>
                </a:solidFill>
                <a:latin typeface="Calibri"/>
              </a:rPr>
              <a:t> </a:t>
            </a:r>
            <a:endParaRPr lang="ru-RU" sz="2400" b="1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2" name="Picture 2" descr="D:\Мои документы\Begemot\SAIT\Эхо\bea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1625113"/>
            <a:ext cx="2646363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35679" y="4221088"/>
            <a:ext cx="3672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620089, г Екатеринбург,</a:t>
            </a:r>
          </a:p>
          <a:p>
            <a:r>
              <a:rPr lang="ru-RU" sz="2000" b="1" dirty="0" err="1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Ул.Белинского</a:t>
            </a:r>
            <a:r>
              <a:rPr lang="ru-RU" sz="2000" b="1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163</a:t>
            </a:r>
          </a:p>
          <a:p>
            <a:endParaRPr lang="ru-RU" sz="2000" b="1" dirty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000" b="1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Тел./факс 8 (343) 257-37-68</a:t>
            </a:r>
          </a:p>
          <a:p>
            <a:r>
              <a:rPr lang="ru-RU" sz="2000" b="1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E-</a:t>
            </a:r>
            <a:r>
              <a:rPr lang="ru-RU" sz="2000" b="1" dirty="0" err="1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mail</a:t>
            </a:r>
            <a:r>
              <a:rPr lang="ru-RU" sz="2000" b="1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centrecho@mail.ru</a:t>
            </a:r>
          </a:p>
        </p:txBody>
      </p:sp>
    </p:spTree>
    <p:extLst>
      <p:ext uri="{BB962C8B-B14F-4D97-AF65-F5344CB8AC3E}">
        <p14:creationId xmlns:p14="http://schemas.microsoft.com/office/powerpoint/2010/main" val="7827742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540" y="116632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методы</a:t>
              </a: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67544" y="337116"/>
            <a:ext cx="8496944" cy="5734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50000"/>
              </a:lnSpc>
              <a:spcBef>
                <a:spcPts val="95"/>
              </a:spcBef>
              <a:spcAft>
                <a:spcPts val="0"/>
              </a:spcAft>
              <a:tabLst>
                <a:tab pos="900430" algn="l"/>
              </a:tabLst>
            </a:pPr>
            <a:r>
              <a:rPr lang="ru-RU" sz="2400" b="1" dirty="0">
                <a:latin typeface="Arial" pitchFamily="34" charset="0"/>
                <a:ea typeface="Times New Roman"/>
                <a:cs typeface="Arial" pitchFamily="34" charset="0"/>
              </a:rPr>
              <a:t>Основные методы сбора информации</a:t>
            </a:r>
            <a:r>
              <a:rPr lang="ru-RU" sz="2400" b="1" dirty="0" smtClean="0">
                <a:latin typeface="Arial" pitchFamily="34" charset="0"/>
                <a:ea typeface="Times New Roman"/>
                <a:cs typeface="Arial" pitchFamily="34" charset="0"/>
              </a:rPr>
              <a:t>:</a:t>
            </a:r>
          </a:p>
          <a:p>
            <a:pPr lvl="1" algn="ctr">
              <a:lnSpc>
                <a:spcPct val="150000"/>
              </a:lnSpc>
              <a:spcBef>
                <a:spcPts val="95"/>
              </a:spcBef>
              <a:spcAft>
                <a:spcPts val="0"/>
              </a:spcAft>
              <a:tabLst>
                <a:tab pos="900430" algn="l"/>
              </a:tabLst>
            </a:pPr>
            <a:endParaRPr lang="ru-RU" sz="2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1257300" lvl="2" indent="-342900" algn="just">
              <a:spcBef>
                <a:spcPts val="95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0260" algn="l"/>
              </a:tabLst>
            </a:pPr>
            <a:r>
              <a:rPr lang="ru-RU" sz="2400" dirty="0">
                <a:latin typeface="Arial" pitchFamily="34" charset="0"/>
                <a:ea typeface="Times New Roman"/>
                <a:cs typeface="Arial" pitchFamily="34" charset="0"/>
              </a:rPr>
              <a:t>статистические исследования образовательного процесса</a:t>
            </a: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,</a:t>
            </a:r>
          </a:p>
          <a:p>
            <a:pPr marL="1257300" lvl="2" indent="-342900" algn="just">
              <a:spcBef>
                <a:spcPts val="95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0260" algn="l"/>
              </a:tabLst>
            </a:pPr>
            <a:endParaRPr lang="ru-RU" sz="2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1257300" lvl="2" indent="-342900" algn="just">
              <a:lnSpc>
                <a:spcPct val="150000"/>
              </a:lnSpc>
              <a:spcBef>
                <a:spcPts val="95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0260" algn="l"/>
              </a:tabLst>
            </a:pPr>
            <a:r>
              <a:rPr lang="ru-RU" sz="2400" dirty="0">
                <a:latin typeface="Arial" pitchFamily="34" charset="0"/>
                <a:ea typeface="Times New Roman"/>
                <a:cs typeface="Arial" pitchFamily="34" charset="0"/>
              </a:rPr>
              <a:t>экспертные опросы, ранжирование</a:t>
            </a: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;</a:t>
            </a:r>
          </a:p>
          <a:p>
            <a:pPr marL="1257300" lvl="2" indent="-342900" algn="just">
              <a:lnSpc>
                <a:spcPct val="150000"/>
              </a:lnSpc>
              <a:spcBef>
                <a:spcPts val="95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0260" algn="l"/>
              </a:tabLst>
            </a:pPr>
            <a:endParaRPr lang="ru-RU" sz="2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1257300" lvl="2" indent="-342900" algn="just">
              <a:spcBef>
                <a:spcPts val="95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0260" algn="l"/>
              </a:tabLst>
            </a:pPr>
            <a:r>
              <a:rPr lang="ru-RU" sz="2400" dirty="0">
                <a:latin typeface="Arial" pitchFamily="34" charset="0"/>
                <a:ea typeface="Times New Roman"/>
                <a:cs typeface="Arial" pitchFamily="34" charset="0"/>
              </a:rPr>
              <a:t>опросы (тестирование, анкетирование) педагогического и административного состава, обучаемых, опросы населения</a:t>
            </a: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;</a:t>
            </a:r>
          </a:p>
          <a:p>
            <a:pPr marL="1257300" lvl="2" indent="-342900" algn="just">
              <a:spcBef>
                <a:spcPts val="95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0260" algn="l"/>
              </a:tabLst>
            </a:pPr>
            <a:endParaRPr lang="ru-RU" sz="2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1257300" lvl="2" indent="-342900" algn="just">
              <a:spcBef>
                <a:spcPts val="95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0260" algn="l"/>
              </a:tabLst>
            </a:pPr>
            <a:r>
              <a:rPr lang="ru-RU" sz="2400" dirty="0">
                <a:latin typeface="Arial" pitchFamily="34" charset="0"/>
                <a:ea typeface="Times New Roman"/>
                <a:cs typeface="Arial" pitchFamily="34" charset="0"/>
              </a:rPr>
              <a:t>проведение контрольных и других квалификационных работ.</a:t>
            </a:r>
            <a:endParaRPr lang="ru-RU" sz="24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540" y="116632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6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Данные оценки качества</a:t>
              </a: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67544" y="337116"/>
            <a:ext cx="8496944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50000"/>
              </a:lnSpc>
              <a:spcBef>
                <a:spcPts val="95"/>
              </a:spcBef>
              <a:tabLst>
                <a:tab pos="900430" algn="l"/>
              </a:tabLst>
            </a:pPr>
            <a:r>
              <a:rPr lang="ru-RU" sz="2800" b="1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Данные </a:t>
            </a:r>
            <a:r>
              <a:rPr lang="ru-RU" sz="2800" b="1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для оценки качества образовательных результатов :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5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>
                <a:tab pos="900430" algn="l"/>
              </a:tabLst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/>
              <a:cs typeface="Arial" pitchFamily="34" charset="0"/>
            </a:endParaRPr>
          </a:p>
          <a:p>
            <a:pPr marL="1257300" lvl="2" indent="-342900" algn="just">
              <a:spcBef>
                <a:spcPts val="95"/>
              </a:spcBef>
              <a:buFont typeface="Arial" pitchFamily="34" charset="0"/>
              <a:buChar char="•"/>
              <a:tabLst>
                <a:tab pos="810260" algn="l"/>
              </a:tabLst>
            </a:pP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образовательная статистика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/>
              <a:cs typeface="Arial" pitchFamily="34" charset="0"/>
            </a:endParaRPr>
          </a:p>
          <a:p>
            <a:pPr marL="1257300" marR="0" lvl="2" indent="-342900" algn="just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810260" algn="l"/>
              </a:tabLst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/>
              <a:cs typeface="Arial" pitchFamily="34" charset="0"/>
            </a:endParaRPr>
          </a:p>
          <a:p>
            <a:pPr marL="1257300" lvl="2" indent="-342900" algn="just">
              <a:lnSpc>
                <a:spcPct val="150000"/>
              </a:lnSpc>
              <a:spcBef>
                <a:spcPts val="95"/>
              </a:spcBef>
              <a:buFont typeface="Arial" pitchFamily="34" charset="0"/>
              <a:buChar char="•"/>
              <a:tabLst>
                <a:tab pos="810260" algn="l"/>
              </a:tabLst>
            </a:pP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результаты </a:t>
            </a:r>
            <a:r>
              <a:rPr lang="ru-RU" sz="28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внутренней диагностики учебных достижений;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/>
              <a:cs typeface="Arial" pitchFamily="34" charset="0"/>
            </a:endParaRPr>
          </a:p>
          <a:p>
            <a:pPr marL="1257300" marR="0" lvl="2" indent="-342900" algn="just" defTabSz="914400" rtl="0" eaLnBrk="1" fontAlgn="auto" latinLnBrk="0" hangingPunct="1">
              <a:lnSpc>
                <a:spcPct val="15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810260" algn="l"/>
              </a:tabLst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/>
              <a:cs typeface="Arial" pitchFamily="34" charset="0"/>
            </a:endParaRPr>
          </a:p>
          <a:p>
            <a:pPr marL="1257300" lvl="2" indent="-342900" algn="just">
              <a:spcBef>
                <a:spcPts val="95"/>
              </a:spcBef>
              <a:buFont typeface="Arial" pitchFamily="34" charset="0"/>
              <a:buChar char="•"/>
              <a:tabLst>
                <a:tab pos="810260" algn="l"/>
              </a:tabLst>
            </a:pP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результаты </a:t>
            </a:r>
            <a:r>
              <a:rPr lang="ru-RU" sz="28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оценки качества образования  (промежуточной  аттестации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)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4258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540" y="116632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Данные оценки качества</a:t>
              </a: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67544" y="337116"/>
            <a:ext cx="8496944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5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>
                <a:tab pos="900430" algn="l"/>
              </a:tabLst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Данные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для оценки качества образовательных результатов :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5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>
                <a:tab pos="900430" algn="l"/>
              </a:tabLst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Times New Roman"/>
              <a:cs typeface="Arial" pitchFamily="34" charset="0"/>
            </a:endParaRPr>
          </a:p>
          <a:p>
            <a:pPr marL="1257300" lvl="2" indent="-342900" algn="just">
              <a:spcBef>
                <a:spcPts val="95"/>
              </a:spcBef>
              <a:buFont typeface="Arial" pitchFamily="34" charset="0"/>
              <a:buChar char="•"/>
              <a:tabLst>
                <a:tab pos="810260" algn="l"/>
              </a:tabLst>
            </a:pP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социологические </a:t>
            </a:r>
            <a:r>
              <a:rPr lang="ru-RU" sz="28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опросы, анкетирование и 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интервьюирование</a:t>
            </a:r>
          </a:p>
          <a:p>
            <a:pPr marL="1257300" lvl="2" indent="-342900" algn="just">
              <a:spcBef>
                <a:spcPts val="95"/>
              </a:spcBef>
              <a:buFont typeface="Arial" pitchFamily="34" charset="0"/>
              <a:buChar char="•"/>
              <a:tabLst>
                <a:tab pos="810260" algn="l"/>
              </a:tabLst>
            </a:pPr>
            <a:endParaRPr lang="ru-RU" sz="280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1257300" lvl="2" indent="-342900" algn="just">
              <a:spcBef>
                <a:spcPts val="95"/>
              </a:spcBef>
              <a:buFont typeface="Arial" pitchFamily="34" charset="0"/>
              <a:buChar char="•"/>
              <a:tabLst>
                <a:tab pos="810260" algn="l"/>
              </a:tabLst>
            </a:pP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отчеты </a:t>
            </a:r>
            <a:r>
              <a:rPr lang="ru-RU" sz="28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структурных подразделений 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Центра</a:t>
            </a:r>
          </a:p>
          <a:p>
            <a:pPr marL="1257300" lvl="2" indent="-342900" algn="just">
              <a:spcBef>
                <a:spcPts val="95"/>
              </a:spcBef>
              <a:buFont typeface="Arial" pitchFamily="34" charset="0"/>
              <a:buChar char="•"/>
              <a:tabLst>
                <a:tab pos="810260" algn="l"/>
              </a:tabLst>
            </a:pPr>
            <a:endParaRPr lang="ru-RU" sz="2800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1257300" lvl="2" indent="-342900" algn="just">
              <a:spcBef>
                <a:spcPts val="95"/>
              </a:spcBef>
              <a:buFont typeface="Arial" pitchFamily="34" charset="0"/>
              <a:buChar char="•"/>
              <a:tabLst>
                <a:tab pos="810260" algn="l"/>
              </a:tabLst>
            </a:pP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анализ </a:t>
            </a:r>
            <a:r>
              <a:rPr lang="ru-RU" sz="28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посещения урочных и внеурочных занятий</a:t>
            </a:r>
          </a:p>
        </p:txBody>
      </p:sp>
    </p:spTree>
    <p:extLst>
      <p:ext uri="{BB962C8B-B14F-4D97-AF65-F5344CB8AC3E}">
        <p14:creationId xmlns:p14="http://schemas.microsoft.com/office/powerpoint/2010/main" val="283579928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540" y="116632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цели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55576" y="404664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	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Цели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мониторинга 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регулярное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получение и обработка информации о ходе реализации ФГОС НОО ОВЗ в Центре «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Эхо»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комплексное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динамическое отслеживание результатов образовательной деятельности в соответствии с требованиями ФГОС НОО ОВЗ.</a:t>
            </a:r>
          </a:p>
        </p:txBody>
      </p:sp>
    </p:spTree>
    <p:extLst>
      <p:ext uri="{BB962C8B-B14F-4D97-AF65-F5344CB8AC3E}">
        <p14:creationId xmlns:p14="http://schemas.microsoft.com/office/powerpoint/2010/main" val="20635738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540" y="116632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задачи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55576" y="404664"/>
            <a:ext cx="81369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	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Задачи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мониторинга 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непрерывное наблюдение за ходом реализации ФГОС НОО ОВЗ и получение оперативной информации о нем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оценка результативности реализации ФГОС НОО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ОВЗ, принятие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управленческих решений о перспективах реализации ФГОС НОО ОВЗ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формирование ресурсной базы и обеспечение функционирования образовательной статистики и мониторинга реализации ФГОС НОО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ОВЗ; </a:t>
            </a:r>
          </a:p>
        </p:txBody>
      </p:sp>
    </p:spTree>
    <p:extLst>
      <p:ext uri="{BB962C8B-B14F-4D97-AF65-F5344CB8AC3E}">
        <p14:creationId xmlns:p14="http://schemas.microsoft.com/office/powerpoint/2010/main" val="1267287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246" y="59274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задачи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55576" y="1452104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определение рисков при реализации ФГОС НОО ОВЗ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формирование официальных отчетов о ходе реализации ФГОС НОО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ОВЗ; </a:t>
            </a:r>
          </a:p>
          <a:p>
            <a:endParaRPr lang="ru-RU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обеспечение 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информационной открытости и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прозрачности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1869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246" y="59274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Принципы мониторинга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55576" y="59274"/>
            <a:ext cx="813690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Принципы мониторинга</a:t>
            </a:r>
          </a:p>
          <a:p>
            <a:pPr algn="ctr"/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принцип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объективности, достоверности, полноты и системности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информации;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	принцип комплексности;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	принцип реалистичности требований, норм и анализируемых показателей качества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образования; 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	принцип открытости, прозрачности процедур оценки хода реализации ФГОС НОО ОВЗ; </a:t>
            </a:r>
          </a:p>
        </p:txBody>
      </p:sp>
    </p:spTree>
    <p:extLst>
      <p:ext uri="{BB962C8B-B14F-4D97-AF65-F5344CB8AC3E}">
        <p14:creationId xmlns:p14="http://schemas.microsoft.com/office/powerpoint/2010/main" val="87808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246" y="59274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Принципы мониторинга</a:t>
              </a:r>
              <a:endParaRPr lang="ru-RU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36702" y="559552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принцип </a:t>
            </a:r>
            <a:r>
              <a:rPr lang="ru-RU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рефлексивности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принцип оптимальности использования источников первичных 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данных; 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принцип </a:t>
            </a:r>
            <a:r>
              <a:rPr lang="ru-RU" sz="28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инструментальности</a:t>
            </a: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и технологичности используемых 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показателей; 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принцип соблюдения морально-этических норм при проведении процедур оценки эффективности реализации ФГОС НОО ОВЗ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1869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1413</TotalTime>
  <Words>214</Words>
  <Application>Microsoft Office PowerPoint</Application>
  <PresentationFormat>Экран (4:3)</PresentationFormat>
  <Paragraphs>130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 Unicode MS</vt:lpstr>
      <vt:lpstr>Arial</vt:lpstr>
      <vt:lpstr>Calibri</vt:lpstr>
      <vt:lpstr>Constantia</vt:lpstr>
      <vt:lpstr>Times New Roman</vt:lpstr>
      <vt:lpstr>Wingdings</vt:lpstr>
      <vt:lpstr>Тема Office</vt:lpstr>
      <vt:lpstr>Организационная структура мониторинга качества образования детей с ОВЗ в соответствии с требованиями ФГОС НОО ОВЗ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ГОУ СО "СКШИ №139"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Козлова В.П.</dc:creator>
  <cp:lastModifiedBy>Для видео</cp:lastModifiedBy>
  <cp:revision>157</cp:revision>
  <dcterms:created xsi:type="dcterms:W3CDTF">2013-11-25T07:33:12Z</dcterms:created>
  <dcterms:modified xsi:type="dcterms:W3CDTF">2016-10-10T05:31:20Z</dcterms:modified>
</cp:coreProperties>
</file>