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6"/>
  </p:notesMasterIdLst>
  <p:sldIdLst>
    <p:sldId id="271" r:id="rId2"/>
    <p:sldId id="277" r:id="rId3"/>
    <p:sldId id="264" r:id="rId4"/>
    <p:sldId id="279" r:id="rId5"/>
    <p:sldId id="276" r:id="rId6"/>
    <p:sldId id="278" r:id="rId7"/>
    <p:sldId id="265" r:id="rId8"/>
    <p:sldId id="269" r:id="rId9"/>
    <p:sldId id="272" r:id="rId10"/>
    <p:sldId id="273" r:id="rId11"/>
    <p:sldId id="256" r:id="rId12"/>
    <p:sldId id="257" r:id="rId13"/>
    <p:sldId id="258" r:id="rId14"/>
    <p:sldId id="259" r:id="rId15"/>
    <p:sldId id="260" r:id="rId16"/>
    <p:sldId id="274" r:id="rId17"/>
    <p:sldId id="261" r:id="rId18"/>
    <p:sldId id="280" r:id="rId19"/>
    <p:sldId id="262" r:id="rId20"/>
    <p:sldId id="275" r:id="rId21"/>
    <p:sldId id="281" r:id="rId22"/>
    <p:sldId id="282" r:id="rId23"/>
    <p:sldId id="283" r:id="rId24"/>
    <p:sldId id="263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514" y="-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0561531-EE3D-46ED-942B-F75D68FE87C6}" type="datetimeFigureOut">
              <a:rPr lang="ru-RU"/>
              <a:pPr>
                <a:defRPr/>
              </a:pPr>
              <a:t>17.04.2015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0B07380-90A8-4E9D-98EB-122E27A7C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7601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mtClean="0"/>
              <a:t>Фото река исеть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A2F663-8E32-4442-BE63-DF7C54E72FDF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mtClean="0"/>
              <a:t>Фото Ека-га где много людей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F84BCC-586A-4AE2-8BAB-82D6848AFAE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mtClean="0"/>
              <a:t>Фото Ека-га где много людей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466BC1-69F6-4087-99C3-212BD3733FF2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mtClean="0"/>
              <a:t>Фото Ека-га где много людей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49C48A-3D74-4DCB-9D69-07566C9704A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mtClean="0"/>
              <a:t>Герб, флаг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B61615-7B30-4695-A164-0732D54F0BAA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mtClean="0"/>
              <a:t>Уральские горы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53B31F-B857-4D9C-B49F-787D079E5DDC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Найти место или адрес</a:t>
            </a:r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B62BB8-9A35-4D3B-98DF-298CBC74E40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Место где находится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290722-1C67-4510-B23D-ED2FBEFC1839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4CCF41-6F1F-4681-B0AA-3B59BFF0C5A0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DF9279E-23FD-42CC-B2E8-0CAA78C68CA6}" type="datetimeFigureOut">
              <a:rPr lang="ru-RU"/>
              <a:pPr>
                <a:defRPr/>
              </a:pPr>
              <a:t>17.04.2015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B9E98C4-505D-40B1-9020-7E50BD1189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483624"/>
      </p:ext>
    </p:extLst>
  </p:cSld>
  <p:clrMapOvr>
    <a:masterClrMapping/>
  </p:clrMapOvr>
  <p:transition spd="slow"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47E72-BB4B-447B-86EB-37E7E568CE89}" type="datetimeFigureOut">
              <a:rPr lang="ru-RU"/>
              <a:pPr>
                <a:defRPr/>
              </a:pPr>
              <a:t>17.04.2015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78A52-8EA6-42E1-8BDE-8A49CFC164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588270"/>
      </p:ext>
    </p:extLst>
  </p:cSld>
  <p:clrMapOvr>
    <a:masterClrMapping/>
  </p:clrMapOvr>
  <p:transition spd="slow"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A35C5-5244-4252-AD51-816DD97F0DFB}" type="datetimeFigureOut">
              <a:rPr lang="ru-RU"/>
              <a:pPr>
                <a:defRPr/>
              </a:pPr>
              <a:t>17.04.2015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2F21D-FA89-4D2E-939D-0172FBACE9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220330"/>
      </p:ext>
    </p:extLst>
  </p:cSld>
  <p:clrMapOvr>
    <a:masterClrMapping/>
  </p:clrMapOvr>
  <p:transition spd="slow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15E0B-2E62-4057-9875-FA0205EA0E1B}" type="datetimeFigureOut">
              <a:rPr lang="ru-RU"/>
              <a:pPr>
                <a:defRPr/>
              </a:pPr>
              <a:t>17.04.2015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B4BAD-A041-4743-A421-5F78088F14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872208"/>
      </p:ext>
    </p:extLst>
  </p:cSld>
  <p:clrMapOvr>
    <a:masterClrMapping/>
  </p:clrMapOvr>
  <p:transition spd="slow"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D46C69E-B651-476C-8C51-E089CDC85906}" type="datetimeFigureOut">
              <a:rPr lang="ru-RU"/>
              <a:pPr>
                <a:defRPr/>
              </a:pPr>
              <a:t>17.04.2015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588093-D2C0-40C9-9EBE-1817F8FF6A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5147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FB1DE86-5E41-4844-AEAA-30B0F28CB35B}" type="datetimeFigureOut">
              <a:rPr lang="ru-RU"/>
              <a:pPr>
                <a:defRPr/>
              </a:pPr>
              <a:t>17.04.2015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2076151-E869-46B6-B1AC-0D75230970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539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75C65B1-AF36-49E2-81B7-FE4F8A241CEB}" type="datetimeFigureOut">
              <a:rPr lang="ru-RU"/>
              <a:pPr>
                <a:defRPr/>
              </a:pPr>
              <a:t>17.04.2015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005ABF-0A45-4FB3-B53B-4188CC04F4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217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297295-7821-46F8-8085-A0444F8BAFDC}" type="datetimeFigureOut">
              <a:rPr lang="ru-RU"/>
              <a:pPr>
                <a:defRPr/>
              </a:pPr>
              <a:t>17.04.2015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F80EF49-BFAC-4DF2-B839-24F9D8DEE4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2733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DF4AE-1D6A-4619-B9C7-7332EC6DBA83}" type="datetimeFigureOut">
              <a:rPr lang="ru-RU"/>
              <a:pPr>
                <a:defRPr/>
              </a:pPr>
              <a:t>17.04.2015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AC300-C2D0-4638-943C-9240FD2C37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331064"/>
      </p:ext>
    </p:extLst>
  </p:cSld>
  <p:clrMapOvr>
    <a:masterClrMapping/>
  </p:clrMapOvr>
  <p:transition spd="slow"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8A07E7-8E23-4183-B423-C90F1BFCC09E}" type="datetimeFigureOut">
              <a:rPr lang="ru-RU"/>
              <a:pPr>
                <a:defRPr/>
              </a:pPr>
              <a:t>17.04.2015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1FDCA8F-8E0B-4F0C-9E00-317FAEF82D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3870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2A23C6E-4C7D-4AA6-860C-E3E4A36F1CDE}" type="datetimeFigureOut">
              <a:rPr lang="ru-RU"/>
              <a:pPr>
                <a:defRPr/>
              </a:pPr>
              <a:t>17.04.2015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DC66D4C-1F87-49E8-91B0-FA5D99AF76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4526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4E9D207-0C49-4417-A8CF-25006741E55D}" type="datetimeFigureOut">
              <a:rPr lang="ru-RU"/>
              <a:pPr>
                <a:defRPr/>
              </a:pPr>
              <a:t>17.04.2015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4DAE19D-9190-41F5-A8EA-B74F8D1855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9" r:id="rId2"/>
    <p:sldLayoutId id="2147483744" r:id="rId3"/>
    <p:sldLayoutId id="2147483745" r:id="rId4"/>
    <p:sldLayoutId id="2147483746" r:id="rId5"/>
    <p:sldLayoutId id="2147483747" r:id="rId6"/>
    <p:sldLayoutId id="2147483740" r:id="rId7"/>
    <p:sldLayoutId id="2147483748" r:id="rId8"/>
    <p:sldLayoutId id="2147483749" r:id="rId9"/>
    <p:sldLayoutId id="2147483741" r:id="rId10"/>
    <p:sldLayoutId id="2147483742" r:id="rId11"/>
  </p:sldLayoutIdLst>
  <p:transition spd="slow">
    <p:strips/>
  </p:transition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5%D0%BA%D0%B0%D1%82%D0%B5%D1%80%D0%B8%D0%BD%D0%B1%D1%83%D1%80%D0%B3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wiki/%D0%93%D0%BE%D1%80%D0%BE%D0%B4%D0%B0-%D0%BC%D0%B8%D0%BB%D0%BB%D0%B8%D0%BE%D0%BD%D0%B5%D1%80%D1%8B_%D0%A0%D0%BE%D1%81%D1%81%D0%B8%D0%B8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fratria.ru/ontour/russia/ekaterinbu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reki-ozera.ru/uploads/posts/2012-04/1333444290_iset.jpg" TargetMode="External"/><Relationship Id="rId3" Type="http://schemas.openxmlformats.org/officeDocument/2006/relationships/hyperlink" Target="https://ru.wikipedia.org/wiki/1924_%D0%B3%D0%BE%D0%B4" TargetMode="External"/><Relationship Id="rId7" Type="http://schemas.openxmlformats.org/officeDocument/2006/relationships/hyperlink" Target="https://commons.wikimedia.org/wiki/File:Statue_Tatishchev_de_Gennin_Yekaterinburg.jpg?uselang=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commons.wikimedia.org/wiki/File:Tatishchev.png?uselang=ru" TargetMode="External"/><Relationship Id="rId10" Type="http://schemas.openxmlformats.org/officeDocument/2006/relationships/image" Target="../media/image7.jpeg"/><Relationship Id="rId4" Type="http://schemas.openxmlformats.org/officeDocument/2006/relationships/hyperlink" Target="https://ru.wikipedia.org/wiki/1991_%D0%B3%D0%BE%D0%B4" TargetMode="External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924_%D0%B3%D0%BE%D0%B4" TargetMode="Externa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hyperlink" Target="https://ru.wikipedia.org/wiki/1991_%D0%B3%D0%BE%D0%B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924_%D0%B3%D0%BE%D0%B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s://ru.wikipedia.org/wiki/1991_%D0%B3%D0%BE%D0%B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924_%D0%B3%D0%BE%D0%B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hyperlink" Target="https://ru.wikipedia.org/wiki/1991_%D0%B3%D0%BE%D0%B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oat_of_Arms_of_Yekaterinburg_(Sverdlovsk_oblast).svg?uselang=r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hyperlink" Target="https://commons.wikimedia.org/wiki/File:Flag_of_Yekaterinburg_(Sverdlovsk_oblast).svg?uselang=ru" TargetMode="Externa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B%D0%B5%D0%BD%D0%B8%D0%BD%D1%81%D0%BA%D0%B8%D0%B9_%D1%80%D0%B0%D0%B9%D0%BE%D0%BD_%D0%95%D0%BA%D0%B0%D1%82%D0%B5%D1%80%D0%B8%D0%BD%D0%B1%D1%83%D1%80%D0%B3%D0%B0" TargetMode="External"/><Relationship Id="rId3" Type="http://schemas.openxmlformats.org/officeDocument/2006/relationships/hyperlink" Target="https://ru.wikipedia.org/wiki/%D0%96%D0%B5%D0%BB%D0%B5%D0%B7%D0%BD%D0%BE%D0%B4%D0%BE%D1%80%D0%BE%D0%B6%D0%BD%D1%8B%D0%B9_%D1%80%D0%B0%D0%B9%D0%BE%D0%BD_%D0%95%D0%BA%D0%B0%D1%82%D0%B5%D1%80%D0%B8%D0%BD%D0%B1%D1%83%D1%80%D0%B3%D0%B0" TargetMode="External"/><Relationship Id="rId7" Type="http://schemas.openxmlformats.org/officeDocument/2006/relationships/hyperlink" Target="https://ru.wikipedia.org/wiki/%D0%A7%D0%BA%D0%B0%D0%BB%D0%BE%D0%B2%D1%81%D0%BA%D0%B8%D0%B9_%D1%80%D0%B0%D0%B9%D0%BE%D0%BD_%D0%95%D0%BA%D0%B0%D1%82%D0%B5%D1%80%D0%B8%D0%BD%D0%B1%D1%83%D1%80%D0%B3%D0%B0" TargetMode="External"/><Relationship Id="rId2" Type="http://schemas.openxmlformats.org/officeDocument/2006/relationships/hyperlink" Target="https://ru.wikipedia.org/wiki/%D0%92%D0%B5%D1%80%D1%85-%D0%98%D1%81%D0%B5%D1%82%D1%81%D0%BA%D0%B8%D0%B9_%D1%80%D0%B0%D0%B9%D0%BE%D0%BD_%D0%95%D0%BA%D0%B0%D1%82%D0%B5%D1%80%D0%B8%D0%BD%D0%B1%D1%83%D1%80%D0%B3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E%D0%BA%D1%82%D1%8F%D0%B1%D1%80%D1%8C%D1%81%D0%BA%D0%B8%D0%B9_%D1%80%D0%B0%D0%B9%D0%BE%D0%BD_%D0%95%D0%BA%D0%B0%D1%82%D0%B5%D1%80%D0%B8%D0%BD%D0%B1%D1%83%D1%80%D0%B3%D0%B0" TargetMode="External"/><Relationship Id="rId5" Type="http://schemas.openxmlformats.org/officeDocument/2006/relationships/hyperlink" Target="https://ru.wikipedia.org/wiki/%D0%9A%D0%B8%D1%80%D0%BE%D0%B2%D1%81%D0%BA%D0%B8%D0%B9_%D1%80%D0%B0%D0%B9%D0%BE%D0%BD_%D0%95%D0%BA%D0%B0%D1%82%D0%B5%D1%80%D0%B8%D0%BD%D0%B1%D1%83%D1%80%D0%B3%D0%B0" TargetMode="External"/><Relationship Id="rId10" Type="http://schemas.openxmlformats.org/officeDocument/2006/relationships/image" Target="../media/image20.png"/><Relationship Id="rId4" Type="http://schemas.openxmlformats.org/officeDocument/2006/relationships/hyperlink" Target="https://ru.wikipedia.org/wiki/%D0%9E%D1%80%D0%B4%D0%B6%D0%BE%D0%BD%D0%B8%D0%BA%D0%B8%D0%B4%D0%B7%D0%B5%D0%B2%D1%81%D0%BA%D0%B8%D0%B9_%D1%80%D0%B0%D0%B9%D0%BE%D0%BD_%D0%95%D0%BA%D0%B0%D1%82%D0%B5%D1%80%D0%B8%D0%BD%D0%B1%D1%83%D1%80%D0%B3%D0%B0" TargetMode="External"/><Relationship Id="rId9" Type="http://schemas.openxmlformats.org/officeDocument/2006/relationships/hyperlink" Target="https://commons.wikimedia.org/wiki/File:Ekb_all_districts.png?uselang=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8206680" cy="153238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Екатеринбург </a:t>
            </a:r>
            <a:br>
              <a:rPr lang="ru-RU" dirty="0" smtClean="0"/>
            </a:br>
            <a:r>
              <a:rPr lang="ru-RU" dirty="0" smtClean="0"/>
              <a:t>и его интересные памятники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>
            <a:normAutofit/>
          </a:bodyPr>
          <a:lstStyle/>
          <a:p>
            <a:pPr marR="0">
              <a:lnSpc>
                <a:spcPct val="80000"/>
              </a:lnSpc>
              <a:buFont typeface="Arial" charset="0"/>
              <a:buNone/>
            </a:pPr>
            <a:r>
              <a:rPr lang="ru-RU" altLang="ru-RU" sz="2500" smtClean="0"/>
              <a:t>Составила:Черных Екатерина </a:t>
            </a:r>
          </a:p>
          <a:p>
            <a:pPr marR="0">
              <a:lnSpc>
                <a:spcPct val="80000"/>
              </a:lnSpc>
              <a:buFont typeface="Arial" charset="0"/>
              <a:buNone/>
            </a:pPr>
            <a:r>
              <a:rPr lang="ru-RU" altLang="ru-RU" sz="2500" smtClean="0"/>
              <a:t>7а класс</a:t>
            </a:r>
          </a:p>
          <a:p>
            <a:pPr marR="0">
              <a:lnSpc>
                <a:spcPct val="80000"/>
              </a:lnSpc>
              <a:buFont typeface="Arial" charset="0"/>
              <a:buNone/>
            </a:pPr>
            <a:r>
              <a:rPr lang="ru-RU" altLang="ru-RU" sz="2500" smtClean="0"/>
              <a:t>Руководитель Родионова Л.Г.</a:t>
            </a:r>
          </a:p>
        </p:txBody>
      </p:sp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3214688" y="6215063"/>
            <a:ext cx="2357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/>
              <a:t>Г.Екатеринбург 2015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44" descr="https://www.ekburg.ru/UserFiles/Storage/ContentPhoto/0/3/48/3487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65400"/>
            <a:ext cx="358140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0001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Население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63938" y="2565400"/>
          <a:ext cx="5580062" cy="3797300"/>
        </p:xfrm>
        <a:graphic>
          <a:graphicData uri="http://schemas.openxmlformats.org/drawingml/2006/table">
            <a:tbl>
              <a:tblPr/>
              <a:tblGrid>
                <a:gridCol w="697056"/>
                <a:gridCol w="698260"/>
                <a:gridCol w="697057"/>
                <a:gridCol w="697056"/>
                <a:gridCol w="698260"/>
                <a:gridCol w="697057"/>
                <a:gridCol w="698260"/>
                <a:gridCol w="697056"/>
              </a:tblGrid>
              <a:tr h="191608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16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1724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1781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1786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1807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1820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1836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1851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1856</a:t>
                      </a:r>
                      <a:r>
                        <a:rPr kumimoji="0" lang="ru-RU" sz="1100" b="1" i="0" u="sng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[32]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206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Cambria Math" pitchFamily="18" charset="0"/>
                          <a:ea typeface="Times New Roman" pitchFamily="18" charset="0"/>
                          <a:cs typeface="Cambria Math" pitchFamily="18" charset="0"/>
                        </a:rPr>
                        <a:t>↗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mbria Math" pitchFamily="18" charset="0"/>
                        </a:rPr>
                        <a:t>7969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Cambria Math" pitchFamily="18" charset="0"/>
                          <a:ea typeface="Times New Roman" pitchFamily="18" charset="0"/>
                          <a:cs typeface="Cambria Math" pitchFamily="18" charset="0"/>
                        </a:rPr>
                        <a:t>↗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mbria Math" pitchFamily="18" charset="0"/>
                        </a:rPr>
                        <a:t>9276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Cambria Math" pitchFamily="18" charset="0"/>
                          <a:ea typeface="Times New Roman" pitchFamily="18" charset="0"/>
                          <a:cs typeface="Cambria Math" pitchFamily="18" charset="0"/>
                        </a:rPr>
                        <a:t>↗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mbria Math" pitchFamily="18" charset="0"/>
                        </a:rPr>
                        <a:t>10 023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Cambria Math" pitchFamily="18" charset="0"/>
                          <a:ea typeface="Times New Roman" pitchFamily="18" charset="0"/>
                          <a:cs typeface="Cambria Math" pitchFamily="18" charset="0"/>
                        </a:rPr>
                        <a:t>↗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mbria Math" pitchFamily="18" charset="0"/>
                        </a:rPr>
                        <a:t>13 026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Cambria Math" pitchFamily="18" charset="0"/>
                          <a:ea typeface="Times New Roman" pitchFamily="18" charset="0"/>
                          <a:cs typeface="Cambria Math" pitchFamily="18" charset="0"/>
                        </a:rPr>
                        <a:t>↗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mbria Math" pitchFamily="18" charset="0"/>
                        </a:rPr>
                        <a:t>14 973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Cambria Math" pitchFamily="18" charset="0"/>
                          <a:ea typeface="Times New Roman" pitchFamily="18" charset="0"/>
                          <a:cs typeface="Cambria Math" pitchFamily="18" charset="0"/>
                        </a:rPr>
                        <a:t>↗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mbria Math" pitchFamily="18" charset="0"/>
                        </a:rPr>
                        <a:t>15 471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Cambria Math" pitchFamily="18" charset="0"/>
                          <a:ea typeface="Times New Roman" pitchFamily="18" charset="0"/>
                          <a:cs typeface="Cambria Math" pitchFamily="18" charset="0"/>
                        </a:rPr>
                        <a:t>↗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mbria Math" pitchFamily="18" charset="0"/>
                        </a:rPr>
                        <a:t>16 900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16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1861</a:t>
                      </a:r>
                      <a:r>
                        <a:rPr kumimoji="0" lang="ru-RU" sz="1100" b="1" i="0" u="sng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[33]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1877</a:t>
                      </a:r>
                      <a:r>
                        <a:rPr kumimoji="0" lang="ru-RU" sz="1100" b="1" i="0" u="sng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[33]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1887</a:t>
                      </a:r>
                      <a:r>
                        <a:rPr kumimoji="0" lang="ru-RU" sz="1100" b="1" i="0" u="sng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[33]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1897</a:t>
                      </a:r>
                      <a:r>
                        <a:rPr kumimoji="0" lang="ru-RU" sz="1100" b="1" i="0" u="sng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[32]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1913</a:t>
                      </a:r>
                      <a:r>
                        <a:rPr kumimoji="0" lang="ru-RU" sz="1100" b="1" i="0" u="sng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[34]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1917</a:t>
                      </a:r>
                      <a:r>
                        <a:rPr kumimoji="0" lang="ru-RU" sz="1100" b="1" i="0" u="sng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[35]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1923</a:t>
                      </a:r>
                      <a:r>
                        <a:rPr kumimoji="0" lang="ru-RU" sz="1100" b="1" i="0" u="sng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[32]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206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Cambria Math" pitchFamily="18" charset="0"/>
                          <a:ea typeface="Times New Roman" pitchFamily="18" charset="0"/>
                          <a:cs typeface="Cambria Math" pitchFamily="18" charset="0"/>
                        </a:rPr>
                        <a:t>↗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mbria Math" pitchFamily="18" charset="0"/>
                        </a:rPr>
                        <a:t>19 832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Cambria Math" pitchFamily="18" charset="0"/>
                          <a:ea typeface="Times New Roman" pitchFamily="18" charset="0"/>
                          <a:cs typeface="Cambria Math" pitchFamily="18" charset="0"/>
                        </a:rPr>
                        <a:t>↗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mbria Math" pitchFamily="18" charset="0"/>
                        </a:rPr>
                        <a:t>30 274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Cambria Math" pitchFamily="18" charset="0"/>
                          <a:ea typeface="Times New Roman" pitchFamily="18" charset="0"/>
                          <a:cs typeface="Cambria Math" pitchFamily="18" charset="0"/>
                        </a:rPr>
                        <a:t>↗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mbria Math" pitchFamily="18" charset="0"/>
                        </a:rPr>
                        <a:t>37 399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Cambria Math" pitchFamily="18" charset="0"/>
                          <a:ea typeface="Times New Roman" pitchFamily="18" charset="0"/>
                          <a:cs typeface="Cambria Math" pitchFamily="18" charset="0"/>
                        </a:rPr>
                        <a:t>↗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mbria Math" pitchFamily="18" charset="0"/>
                        </a:rPr>
                        <a:t>43 239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Cambria Math" pitchFamily="18" charset="0"/>
                          <a:ea typeface="Times New Roman" pitchFamily="18" charset="0"/>
                          <a:cs typeface="Cambria Math" pitchFamily="18" charset="0"/>
                        </a:rPr>
                        <a:t>↗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mbria Math" pitchFamily="18" charset="0"/>
                        </a:rPr>
                        <a:t>69 210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Cambria Math" pitchFamily="18" charset="0"/>
                          <a:ea typeface="Times New Roman" pitchFamily="18" charset="0"/>
                          <a:cs typeface="Cambria Math" pitchFamily="18" charset="0"/>
                        </a:rPr>
                        <a:t>↗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mbria Math" pitchFamily="18" charset="0"/>
                        </a:rPr>
                        <a:t>71 590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Cambria Math" pitchFamily="18" charset="0"/>
                          <a:ea typeface="Times New Roman" pitchFamily="18" charset="0"/>
                          <a:cs typeface="Cambria Math" pitchFamily="18" charset="0"/>
                        </a:rPr>
                        <a:t>↗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mbria Math" pitchFamily="18" charset="0"/>
                        </a:rPr>
                        <a:t>91 400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Cambria Math" pitchFamily="18" charset="0"/>
                          <a:ea typeface="Times New Roman" pitchFamily="18" charset="0"/>
                          <a:cs typeface="Cambria Math" pitchFamily="18" charset="0"/>
                        </a:rPr>
                        <a:t>↗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mbria Math" pitchFamily="18" charset="0"/>
                        </a:rPr>
                        <a:t>97 400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16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1926</a:t>
                      </a:r>
                      <a:r>
                        <a:rPr kumimoji="0" lang="ru-RU" sz="1100" b="1" i="0" u="sng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[36]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1931</a:t>
                      </a:r>
                      <a:r>
                        <a:rPr kumimoji="0" lang="ru-RU" sz="1100" b="1" i="0" u="sng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[32]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1939</a:t>
                      </a:r>
                      <a:r>
                        <a:rPr kumimoji="0" lang="ru-RU" sz="1100" b="1" i="0" u="sng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[36]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1956</a:t>
                      </a:r>
                      <a:r>
                        <a:rPr kumimoji="0" lang="ru-RU" sz="1100" b="1" i="0" u="sng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[37]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1959</a:t>
                      </a:r>
                      <a:r>
                        <a:rPr kumimoji="0" lang="ru-RU" sz="1100" b="1" i="0" u="sng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[36]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1962</a:t>
                      </a:r>
                      <a:r>
                        <a:rPr kumimoji="0" lang="ru-RU" sz="1100" b="1" i="0" u="sng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[32]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1967</a:t>
                      </a:r>
                      <a:r>
                        <a:rPr kumimoji="0" lang="ru-RU" sz="1100" b="1" i="0" u="sng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[32]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1970</a:t>
                      </a:r>
                      <a:r>
                        <a:rPr kumimoji="0" lang="ru-RU" sz="1100" b="1" i="0" u="sng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[36]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3704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Cambria Math" pitchFamily="18" charset="0"/>
                          <a:ea typeface="Times New Roman" pitchFamily="18" charset="0"/>
                          <a:cs typeface="Cambria Math" pitchFamily="18" charset="0"/>
                        </a:rPr>
                        <a:t>↗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mbria Math" pitchFamily="18" charset="0"/>
                        </a:rPr>
                        <a:t>140 000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Cambria Math" pitchFamily="18" charset="0"/>
                          <a:ea typeface="Times New Roman" pitchFamily="18" charset="0"/>
                          <a:cs typeface="Cambria Math" pitchFamily="18" charset="0"/>
                        </a:rPr>
                        <a:t>↗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mbria Math" pitchFamily="18" charset="0"/>
                        </a:rPr>
                        <a:t>223 300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Cambria Math" pitchFamily="18" charset="0"/>
                          <a:ea typeface="Times New Roman" pitchFamily="18" charset="0"/>
                          <a:cs typeface="Cambria Math" pitchFamily="18" charset="0"/>
                        </a:rPr>
                        <a:t>↗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mbria Math" pitchFamily="18" charset="0"/>
                        </a:rPr>
                        <a:t>423 000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Cambria Math" pitchFamily="18" charset="0"/>
                          <a:ea typeface="Times New Roman" pitchFamily="18" charset="0"/>
                          <a:cs typeface="Cambria Math" pitchFamily="18" charset="0"/>
                        </a:rPr>
                        <a:t>↗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mbria Math" pitchFamily="18" charset="0"/>
                        </a:rPr>
                        <a:t>707 000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Cambria Math" pitchFamily="18" charset="0"/>
                          <a:ea typeface="Times New Roman" pitchFamily="18" charset="0"/>
                          <a:cs typeface="Cambria Math" pitchFamily="18" charset="0"/>
                        </a:rPr>
                        <a:t>↗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mbria Math" pitchFamily="18" charset="0"/>
                        </a:rPr>
                        <a:t>779 000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Cambria Math" pitchFamily="18" charset="0"/>
                          <a:ea typeface="Times New Roman" pitchFamily="18" charset="0"/>
                          <a:cs typeface="Cambria Math" pitchFamily="18" charset="0"/>
                        </a:rPr>
                        <a:t>↗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mbria Math" pitchFamily="18" charset="0"/>
                        </a:rPr>
                        <a:t>853 000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Cambria Math" pitchFamily="18" charset="0"/>
                          <a:ea typeface="Times New Roman" pitchFamily="18" charset="0"/>
                          <a:cs typeface="Cambria Math" pitchFamily="18" charset="0"/>
                        </a:rPr>
                        <a:t>↗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mbria Math" pitchFamily="18" charset="0"/>
                        </a:rPr>
                        <a:t>961 000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Cambria Math" pitchFamily="18" charset="0"/>
                          <a:ea typeface="Times New Roman" pitchFamily="18" charset="0"/>
                          <a:cs typeface="Cambria Math" pitchFamily="18" charset="0"/>
                        </a:rPr>
                        <a:t>↗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mbria Math" pitchFamily="18" charset="0"/>
                        </a:rPr>
                        <a:t>1 025 000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16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1973</a:t>
                      </a:r>
                      <a:r>
                        <a:rPr kumimoji="0" lang="ru-RU" sz="1100" b="1" i="0" u="sng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[32]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1976</a:t>
                      </a:r>
                      <a:r>
                        <a:rPr kumimoji="0" lang="ru-RU" sz="1100" b="1" i="0" u="sng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[32]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1979</a:t>
                      </a:r>
                      <a:r>
                        <a:rPr kumimoji="0" lang="ru-RU" sz="1100" b="1" i="0" u="sng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[38]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1982</a:t>
                      </a:r>
                      <a:r>
                        <a:rPr kumimoji="0" lang="ru-RU" sz="1100" b="1" i="0" u="sng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[32]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1986</a:t>
                      </a:r>
                      <a:r>
                        <a:rPr kumimoji="0" lang="ru-RU" sz="1100" b="1" i="0" u="sng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[32]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1989</a:t>
                      </a:r>
                      <a:r>
                        <a:rPr kumimoji="0" lang="ru-RU" sz="1100" b="1" i="0" u="sng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[39]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1992</a:t>
                      </a:r>
                      <a:r>
                        <a:rPr kumimoji="0" lang="ru-RU" sz="1100" b="1" i="0" u="sng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[32]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3704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Cambria Math" pitchFamily="18" charset="0"/>
                          <a:ea typeface="Times New Roman" pitchFamily="18" charset="0"/>
                          <a:cs typeface="Cambria Math" pitchFamily="18" charset="0"/>
                        </a:rPr>
                        <a:t>↗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mbria Math" pitchFamily="18" charset="0"/>
                        </a:rPr>
                        <a:t>1 099 000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Cambria Math" pitchFamily="18" charset="0"/>
                          <a:ea typeface="Times New Roman" pitchFamily="18" charset="0"/>
                          <a:cs typeface="Cambria Math" pitchFamily="18" charset="0"/>
                        </a:rPr>
                        <a:t>↗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mbria Math" pitchFamily="18" charset="0"/>
                        </a:rPr>
                        <a:t>1 163 000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Cambria Math" pitchFamily="18" charset="0"/>
                          <a:ea typeface="Times New Roman" pitchFamily="18" charset="0"/>
                          <a:cs typeface="Cambria Math" pitchFamily="18" charset="0"/>
                        </a:rPr>
                        <a:t>↗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mbria Math" pitchFamily="18" charset="0"/>
                        </a:rPr>
                        <a:t>1 211 172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Cambria Math" pitchFamily="18" charset="0"/>
                          <a:ea typeface="Times New Roman" pitchFamily="18" charset="0"/>
                          <a:cs typeface="Cambria Math" pitchFamily="18" charset="0"/>
                        </a:rPr>
                        <a:t>↗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mbria Math" pitchFamily="18" charset="0"/>
                        </a:rPr>
                        <a:t>1 252 000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Cambria Math" pitchFamily="18" charset="0"/>
                          <a:ea typeface="Times New Roman" pitchFamily="18" charset="0"/>
                          <a:cs typeface="Cambria Math" pitchFamily="18" charset="0"/>
                        </a:rPr>
                        <a:t>↗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mbria Math" pitchFamily="18" charset="0"/>
                        </a:rPr>
                        <a:t>1 315 000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Cambria Math" pitchFamily="18" charset="0"/>
                          <a:ea typeface="Times New Roman" pitchFamily="18" charset="0"/>
                          <a:cs typeface="Cambria Math" pitchFamily="18" charset="0"/>
                        </a:rPr>
                        <a:t>↗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mbria Math" pitchFamily="18" charset="0"/>
                        </a:rPr>
                        <a:t>1 351 000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Cambria Math" pitchFamily="18" charset="0"/>
                          <a:ea typeface="Times New Roman" pitchFamily="18" charset="0"/>
                          <a:cs typeface="Cambria Math" pitchFamily="18" charset="0"/>
                        </a:rPr>
                        <a:t>↗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mbria Math" pitchFamily="18" charset="0"/>
                        </a:rPr>
                        <a:t>1 364 621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itchFamily="18" charset="0"/>
                          <a:ea typeface="Times New Roman" pitchFamily="18" charset="0"/>
                          <a:cs typeface="Cambria Math" pitchFamily="18" charset="0"/>
                        </a:rPr>
                        <a:t>↘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mbria Math" pitchFamily="18" charset="0"/>
                        </a:rPr>
                        <a:t>1 304 000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16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1996</a:t>
                      </a:r>
                      <a:r>
                        <a:rPr kumimoji="0" lang="ru-RU" sz="1100" b="1" i="0" u="sng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[32]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1998</a:t>
                      </a:r>
                      <a:r>
                        <a:rPr kumimoji="0" lang="ru-RU" sz="1100" b="1" i="0" u="sng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[32]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  <a:r>
                        <a:rPr kumimoji="0" lang="ru-RU" sz="1100" b="1" i="0" u="sng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[32]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2001</a:t>
                      </a:r>
                      <a:r>
                        <a:rPr kumimoji="0" lang="ru-RU" sz="1100" b="1" i="0" u="sng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[32]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2002</a:t>
                      </a:r>
                      <a:r>
                        <a:rPr kumimoji="0" lang="ru-RU" sz="1100" b="1" i="0" u="sng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[40]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2003</a:t>
                      </a:r>
                      <a:r>
                        <a:rPr kumimoji="0" lang="ru-RU" sz="1100" b="1" i="0" u="sng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[32]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2005</a:t>
                      </a:r>
                      <a:r>
                        <a:rPr kumimoji="0" lang="ru-RU" sz="1100" b="1" i="0" u="sng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[32]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3704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itchFamily="18" charset="0"/>
                          <a:ea typeface="Times New Roman" pitchFamily="18" charset="0"/>
                          <a:cs typeface="Cambria Math" pitchFamily="18" charset="0"/>
                        </a:rPr>
                        <a:t>↘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mbria Math" pitchFamily="18" charset="0"/>
                        </a:rPr>
                        <a:t>1 277 800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itchFamily="18" charset="0"/>
                          <a:ea typeface="Times New Roman" pitchFamily="18" charset="0"/>
                          <a:cs typeface="Cambria Math" pitchFamily="18" charset="0"/>
                        </a:rPr>
                        <a:t>↘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mbria Math" pitchFamily="18" charset="0"/>
                        </a:rPr>
                        <a:t>1 274 400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itchFamily="18" charset="0"/>
                          <a:ea typeface="Times New Roman" pitchFamily="18" charset="0"/>
                          <a:cs typeface="Cambria Math" pitchFamily="18" charset="0"/>
                        </a:rPr>
                        <a:t>↘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mbria Math" pitchFamily="18" charset="0"/>
                        </a:rPr>
                        <a:t>1 266 300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itchFamily="18" charset="0"/>
                          <a:ea typeface="Times New Roman" pitchFamily="18" charset="0"/>
                          <a:cs typeface="Cambria Math" pitchFamily="18" charset="0"/>
                        </a:rPr>
                        <a:t>↘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mbria Math" pitchFamily="18" charset="0"/>
                        </a:rPr>
                        <a:t>1 259 100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Cambria Math" pitchFamily="18" charset="0"/>
                          <a:ea typeface="Times New Roman" pitchFamily="18" charset="0"/>
                          <a:cs typeface="Cambria Math" pitchFamily="18" charset="0"/>
                        </a:rPr>
                        <a:t>↗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mbria Math" pitchFamily="18" charset="0"/>
                        </a:rPr>
                        <a:t>1 293 537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itchFamily="18" charset="0"/>
                          <a:ea typeface="Times New Roman" pitchFamily="18" charset="0"/>
                          <a:cs typeface="Cambria Math" pitchFamily="18" charset="0"/>
                        </a:rPr>
                        <a:t>↘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mbria Math" pitchFamily="18" charset="0"/>
                        </a:rPr>
                        <a:t>1 293 500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Cambria Math" pitchFamily="18" charset="0"/>
                          <a:ea typeface="Times New Roman" pitchFamily="18" charset="0"/>
                          <a:cs typeface="Cambria Math" pitchFamily="18" charset="0"/>
                        </a:rPr>
                        <a:t>↗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mbria Math" pitchFamily="18" charset="0"/>
                        </a:rPr>
                        <a:t>1 334 400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itchFamily="18" charset="0"/>
                          <a:ea typeface="Times New Roman" pitchFamily="18" charset="0"/>
                          <a:cs typeface="Cambria Math" pitchFamily="18" charset="0"/>
                        </a:rPr>
                        <a:t>↘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mbria Math" pitchFamily="18" charset="0"/>
                        </a:rPr>
                        <a:t>1 304 300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16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2006</a:t>
                      </a:r>
                      <a:r>
                        <a:rPr kumimoji="0" lang="ru-RU" sz="1100" b="1" i="0" u="sng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[32]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2007</a:t>
                      </a:r>
                      <a:r>
                        <a:rPr kumimoji="0" lang="ru-RU" sz="1100" b="1" i="0" u="sng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[32]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2008</a:t>
                      </a:r>
                      <a:r>
                        <a:rPr kumimoji="0" lang="ru-RU" sz="1100" b="1" i="0" u="sng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[32]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2009</a:t>
                      </a:r>
                      <a:r>
                        <a:rPr kumimoji="0" lang="ru-RU" sz="1100" b="1" i="0" u="sng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[41]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  <a:r>
                        <a:rPr kumimoji="0" lang="ru-RU" sz="1100" b="1" i="0" u="sng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[42]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r>
                        <a:rPr kumimoji="0" lang="ru-RU" sz="1100" b="1" i="0" u="sng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[32]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r>
                        <a:rPr kumimoji="0" lang="ru-RU" sz="1100" b="1" i="0" u="sng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[43]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r>
                        <a:rPr kumimoji="0" lang="ru-RU" sz="1100" b="1" i="0" u="sng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[44]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3704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Cambria Math" pitchFamily="18" charset="0"/>
                          <a:ea typeface="Times New Roman" pitchFamily="18" charset="0"/>
                          <a:cs typeface="Cambria Math" pitchFamily="18" charset="0"/>
                        </a:rPr>
                        <a:t>↗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mbria Math" pitchFamily="18" charset="0"/>
                        </a:rPr>
                        <a:t>1 308 400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Cambria Math" pitchFamily="18" charset="0"/>
                          <a:ea typeface="Times New Roman" pitchFamily="18" charset="0"/>
                          <a:cs typeface="Cambria Math" pitchFamily="18" charset="0"/>
                        </a:rPr>
                        <a:t>↗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mbria Math" pitchFamily="18" charset="0"/>
                        </a:rPr>
                        <a:t>1 315 100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Cambria Math" pitchFamily="18" charset="0"/>
                          <a:ea typeface="Times New Roman" pitchFamily="18" charset="0"/>
                          <a:cs typeface="Cambria Math" pitchFamily="18" charset="0"/>
                        </a:rPr>
                        <a:t>↗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mbria Math" pitchFamily="18" charset="0"/>
                        </a:rPr>
                        <a:t>1 323 000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Cambria Math" pitchFamily="18" charset="0"/>
                          <a:ea typeface="Times New Roman" pitchFamily="18" charset="0"/>
                          <a:cs typeface="Cambria Math" pitchFamily="18" charset="0"/>
                        </a:rPr>
                        <a:t>↗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mbria Math" pitchFamily="18" charset="0"/>
                        </a:rPr>
                        <a:t>1 332 264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Cambria Math" pitchFamily="18" charset="0"/>
                          <a:ea typeface="Times New Roman" pitchFamily="18" charset="0"/>
                          <a:cs typeface="Cambria Math" pitchFamily="18" charset="0"/>
                        </a:rPr>
                        <a:t>↗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mbria Math" pitchFamily="18" charset="0"/>
                        </a:rPr>
                        <a:t>1 349 772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Cambria Math" pitchFamily="18" charset="0"/>
                          <a:ea typeface="Times New Roman" pitchFamily="18" charset="0"/>
                          <a:cs typeface="Cambria Math" pitchFamily="18" charset="0"/>
                        </a:rPr>
                        <a:t>↗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mbria Math" pitchFamily="18" charset="0"/>
                        </a:rPr>
                        <a:t>1 349 800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Cambria Math" pitchFamily="18" charset="0"/>
                          <a:ea typeface="Times New Roman" pitchFamily="18" charset="0"/>
                          <a:cs typeface="Cambria Math" pitchFamily="18" charset="0"/>
                        </a:rPr>
                        <a:t>↗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mbria Math" pitchFamily="18" charset="0"/>
                        </a:rPr>
                        <a:t>1 377 738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Cambria Math" pitchFamily="18" charset="0"/>
                          <a:ea typeface="Times New Roman" pitchFamily="18" charset="0"/>
                          <a:cs typeface="Cambria Math" pitchFamily="18" charset="0"/>
                        </a:rPr>
                        <a:t>↗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mbria Math" pitchFamily="18" charset="0"/>
                        </a:rPr>
                        <a:t>1 396 074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16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r>
                        <a:rPr kumimoji="0" lang="ru-RU" sz="1100" b="1" i="0" u="sng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[45]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r>
                        <a:rPr kumimoji="0" lang="ru-RU" sz="1100" b="1" i="0" u="sng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[4]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3704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Cambria Math" pitchFamily="18" charset="0"/>
                          <a:ea typeface="Times New Roman" pitchFamily="18" charset="0"/>
                          <a:cs typeface="Cambria Math" pitchFamily="18" charset="0"/>
                        </a:rPr>
                        <a:t>↗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mbria Math" pitchFamily="18" charset="0"/>
                        </a:rPr>
                        <a:t>1 412 346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Cambria Math" pitchFamily="18" charset="0"/>
                          <a:ea typeface="Times New Roman" pitchFamily="18" charset="0"/>
                          <a:cs typeface="Cambria Math" pitchFamily="18" charset="0"/>
                        </a:rPr>
                        <a:t>↗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mbria Math" pitchFamily="18" charset="0"/>
                        </a:rPr>
                        <a:t>1 428 262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0188" marR="30188" marT="9435" marB="9435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575" name="TextBox 4"/>
          <p:cNvSpPr txBox="1">
            <a:spLocks noChangeArrowheads="1"/>
          </p:cNvSpPr>
          <p:nvPr/>
        </p:nvSpPr>
        <p:spPr bwMode="auto">
          <a:xfrm>
            <a:off x="395288" y="1052513"/>
            <a:ext cx="85693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Екатеринбург занимает четвёртое место по численности населения среди городов России и является крупнейшим городом на Урале.</a:t>
            </a:r>
          </a:p>
          <a:p>
            <a:pPr algn="just" eaLnBrk="1" hangingPunct="1"/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Екатеринбург — один из 15 </a:t>
            </a:r>
            <a:r>
              <a:rPr lang="ru-RU" altLang="ru-RU" sz="2000">
                <a:latin typeface="Times New Roman" pitchFamily="18" charset="0"/>
                <a:cs typeface="Times New Roman" pitchFamily="18" charset="0"/>
                <a:hlinkClick r:id="rId4" tooltip="Города-миллионеры России"/>
              </a:rPr>
              <a:t>городов-миллионеров России</a:t>
            </a: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. Миллионный житель города родился 21 января 1967 года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772400" cy="1829761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Интересные памятники Екатеринбурга</a:t>
            </a: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1714500" y="6286500"/>
            <a:ext cx="6000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>
                <a:latin typeface="Calibri" pitchFamily="34" charset="0"/>
              </a:rPr>
              <a:t>Г. Екатеринбург 2015</a:t>
            </a:r>
          </a:p>
        </p:txBody>
      </p:sp>
      <p:sp>
        <p:nvSpPr>
          <p:cNvPr id="19460" name="Прямоугольник 4"/>
          <p:cNvSpPr>
            <a:spLocks noChangeArrowheads="1"/>
          </p:cNvSpPr>
          <p:nvPr/>
        </p:nvSpPr>
        <p:spPr bwMode="auto">
          <a:xfrm>
            <a:off x="611188" y="2551113"/>
            <a:ext cx="79930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34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Кроме памятников знаменитым писателям, государственным деятелям и воинам, в городе есть множество скульптур, которые удивляют и заставляют невольно улыбнуться каждого прохожего.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Содержимое 3" descr="pamjatnik_klaviature_1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79613" y="1700213"/>
            <a:ext cx="5013325" cy="3338512"/>
          </a:xfrm>
        </p:spPr>
      </p:pic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Памятник Клавиатуре</a:t>
            </a:r>
          </a:p>
        </p:txBody>
      </p:sp>
      <p:sp>
        <p:nvSpPr>
          <p:cNvPr id="20484" name="Прямоугольник 3"/>
          <p:cNvSpPr>
            <a:spLocks noChangeArrowheads="1"/>
          </p:cNvSpPr>
          <p:nvPr/>
        </p:nvSpPr>
        <p:spPr bwMode="auto">
          <a:xfrm>
            <a:off x="0" y="1125538"/>
            <a:ext cx="914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/>
              <a:t>Находится  на втором ярусе набережной реки Исеть, со стороны улицы Гоголя. </a:t>
            </a:r>
          </a:p>
        </p:txBody>
      </p:sp>
      <p:sp>
        <p:nvSpPr>
          <p:cNvPr id="20485" name="Прямоугольник 4"/>
          <p:cNvSpPr>
            <a:spLocks noChangeArrowheads="1"/>
          </p:cNvSpPr>
          <p:nvPr/>
        </p:nvSpPr>
        <p:spPr bwMode="auto">
          <a:xfrm>
            <a:off x="323850" y="5229225"/>
            <a:ext cx="86407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/>
              <a:t>Памятник состоит из 86 клавиш, весом около 80 кг каждая (клавиша «пробел», весит пол тонны), сделанных из бетона. Общая площадь проекта 16×4 кв.м.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Памятник сантехнику</a:t>
            </a:r>
          </a:p>
        </p:txBody>
      </p:sp>
      <p:pic>
        <p:nvPicPr>
          <p:cNvPr id="21507" name="Picture 6" descr="Памятники сантехнике и сантехникам Сантехник Афанасий из Екатеринбурга - Унитазы.рф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700213"/>
            <a:ext cx="5643563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6"/>
          <p:cNvSpPr txBox="1">
            <a:spLocks noChangeArrowheads="1"/>
          </p:cNvSpPr>
          <p:nvPr/>
        </p:nvSpPr>
        <p:spPr bwMode="auto">
          <a:xfrm>
            <a:off x="6072188" y="1571625"/>
            <a:ext cx="27860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>
                <a:latin typeface="Calibri" pitchFamily="34" charset="0"/>
              </a:rPr>
              <a:t>Находится на улице Куйбышева</a:t>
            </a:r>
          </a:p>
        </p:txBody>
      </p:sp>
    </p:spTree>
  </p:cSld>
  <p:clrMapOvr>
    <a:masterClrMapping/>
  </p:clrMapOvr>
  <p:transition spd="slow">
    <p:strip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5143500" y="1600200"/>
            <a:ext cx="3749675" cy="4525963"/>
          </a:xfrm>
        </p:spPr>
        <p:txBody>
          <a:bodyPr/>
          <a:lstStyle/>
          <a:p>
            <a:pPr marL="0" indent="263525">
              <a:buFont typeface="Wingdings 3" pitchFamily="18" charset="2"/>
              <a:buNone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Находится недалеко от железнодорожного вокзала  на углу улиц Челюскинцев и Свердлова. </a:t>
            </a:r>
          </a:p>
          <a:p>
            <a:pPr marL="0" indent="263525">
              <a:buFont typeface="Wingdings 3" pitchFamily="18" charset="2"/>
              <a:buNone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Установлен  13 октября 1978 года в день празднования </a:t>
            </a:r>
            <a:r>
              <a:rPr lang="ru-RU" altLang="ru-RU" sz="2000" b="1" smtClean="0">
                <a:latin typeface="Times New Roman" pitchFamily="18" charset="0"/>
                <a:cs typeface="Times New Roman" pitchFamily="18" charset="0"/>
              </a:rPr>
              <a:t>векового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 юбилея Свердловской железной дороги</a:t>
            </a:r>
          </a:p>
          <a:p>
            <a:pPr marL="0" indent="263525">
              <a:buFont typeface="Wingdings 3" pitchFamily="18" charset="2"/>
              <a:buNone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Во время установки макета под постамент была заложена </a:t>
            </a:r>
            <a:r>
              <a:rPr lang="ru-RU" altLang="ru-RU" sz="2000" b="1" smtClean="0">
                <a:latin typeface="Times New Roman" pitchFamily="18" charset="0"/>
                <a:cs typeface="Times New Roman" pitchFamily="18" charset="0"/>
              </a:rPr>
              <a:t>капсула времени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, которую можно будет вскрыть лишь в 2028 году.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Памятник первому паровозу Черепановых</a:t>
            </a:r>
          </a:p>
        </p:txBody>
      </p:sp>
      <p:pic>
        <p:nvPicPr>
          <p:cNvPr id="22532" name="Picture 6" descr="памятники и скульптуры Записи в рубрике памятники и скульптуры Дневник Аля-Рукодельница : LiveInternet - Российский Сервис Онла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1357313"/>
            <a:ext cx="38100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395288" y="4652963"/>
            <a:ext cx="8461375" cy="752475"/>
          </a:xfrm>
        </p:spPr>
        <p:txBody>
          <a:bodyPr/>
          <a:lstStyle/>
          <a:p>
            <a:pPr marL="0" indent="177800">
              <a:buFont typeface="Arial" charset="0"/>
              <a:buNone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Памятник футболистам находится недалеко от главного входа в ЦПКиО им. Маяковского</a:t>
            </a:r>
          </a:p>
          <a:p>
            <a:pPr marL="0" indent="177800">
              <a:buFont typeface="Arial" charset="0"/>
              <a:buNone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Посвящен будущему Чемпионату мира по футболу 2018 года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В Екатеринбурге открыт памятник</a:t>
            </a:r>
            <a:br>
              <a:rPr lang="ru-RU" dirty="0" smtClean="0"/>
            </a:br>
            <a:r>
              <a:rPr lang="ru-RU" dirty="0" smtClean="0"/>
              <a:t> футболистам</a:t>
            </a:r>
          </a:p>
        </p:txBody>
      </p:sp>
      <p:pic>
        <p:nvPicPr>
          <p:cNvPr id="23556" name="Picture 2" descr="В Екатеринбурге открыты памятники футболистам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557338"/>
            <a:ext cx="3673475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памятник человеку невидимке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0750" y="1566863"/>
            <a:ext cx="476250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Прямоугольник 3"/>
          <p:cNvSpPr>
            <a:spLocks noChangeArrowheads="1"/>
          </p:cNvSpPr>
          <p:nvPr/>
        </p:nvSpPr>
        <p:spPr bwMode="auto">
          <a:xfrm>
            <a:off x="900113" y="5445125"/>
            <a:ext cx="7775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/>
              <a:t>Слева от библиотеки им. Белинского,  по  улице Белинского 15 </a:t>
            </a:r>
          </a:p>
        </p:txBody>
      </p:sp>
    </p:spTree>
  </p:cSld>
  <p:clrMapOvr>
    <a:masterClrMapping/>
  </p:clrMapOvr>
  <p:transition spd="slow">
    <p:strip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Памятник группе "</a:t>
            </a:r>
            <a:r>
              <a:rPr lang="ru-RU" dirty="0" err="1" smtClean="0"/>
              <a:t>The</a:t>
            </a:r>
            <a:r>
              <a:rPr lang="ru-RU" dirty="0" smtClean="0"/>
              <a:t> </a:t>
            </a:r>
            <a:r>
              <a:rPr lang="ru-RU" dirty="0" err="1" smtClean="0"/>
              <a:t>Beatles</a:t>
            </a:r>
            <a:r>
              <a:rPr lang="ru-RU" dirty="0" smtClean="0"/>
              <a:t>"  </a:t>
            </a:r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63" y="1500188"/>
            <a:ext cx="6715125" cy="505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Памятники на улице </a:t>
            </a:r>
            <a:r>
              <a:rPr lang="ru-RU" dirty="0" err="1" smtClean="0"/>
              <a:t>Вайнера</a:t>
            </a:r>
            <a:endParaRPr lang="ru-RU" dirty="0"/>
          </a:p>
        </p:txBody>
      </p:sp>
      <p:pic>
        <p:nvPicPr>
          <p:cNvPr id="26627" name="Picture 4" descr="Екатеринбург. Улица Вайнера. Торговец. Автор Вильянов. Ekaterinburg. Vaynera St. Photo by Vilian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1557338"/>
            <a:ext cx="38100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6" descr="Екатеринбург. Улица Вайнера. Козлевич и Бендер. Автор Вильянов. Ekaterinburg. Vaynera St. Kozlevich and Bender. Photo by Vilianov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324350"/>
            <a:ext cx="51435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8" descr="Екатеринбург. По ночам мне снится конь. Автор Вильянов. Ekaterinburg. Photo by Vilianov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412875"/>
            <a:ext cx="3636962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Памятник Любопытству</a:t>
            </a:r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75" y="1341438"/>
            <a:ext cx="5122863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Прямоугольник 3"/>
          <p:cNvSpPr>
            <a:spLocks noChangeArrowheads="1"/>
          </p:cNvSpPr>
          <p:nvPr/>
        </p:nvSpPr>
        <p:spPr bwMode="auto">
          <a:xfrm>
            <a:off x="1116013" y="5157788"/>
            <a:ext cx="7632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/>
              <a:t>Адрес: </a:t>
            </a:r>
            <a:r>
              <a:rPr lang="ru-RU" altLang="ru-RU"/>
              <a:t>Студенческая ул., 3.</a:t>
            </a:r>
          </a:p>
          <a:p>
            <a:pPr eaLnBrk="1" hangingPunct="1"/>
            <a:r>
              <a:rPr lang="ru-RU" altLang="ru-RU" b="1"/>
              <a:t>Как проехать: </a:t>
            </a:r>
            <a:r>
              <a:rPr lang="ru-RU" altLang="ru-RU"/>
              <a:t>Трамваи: 4, 16, 18, 20 Троллейбусы: 6, 7, 18, 19, 20.</a:t>
            </a:r>
          </a:p>
        </p:txBody>
      </p:sp>
    </p:spTree>
  </p:cSld>
  <p:clrMapOvr>
    <a:masterClrMapping/>
  </p:clrMapOvr>
  <p:transition spd="slow">
    <p:strip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idx="1"/>
          </p:nvPr>
        </p:nvSpPr>
        <p:spPr>
          <a:xfrm>
            <a:off x="457200" y="2492375"/>
            <a:ext cx="8229600" cy="3633788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altLang="ru-RU" smtClean="0"/>
              <a:t>Задачи: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400" smtClean="0"/>
              <a:t>Кратко рассказать о истории Екатеринбурга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400" smtClean="0"/>
              <a:t>Выбрать необычные памятники.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400" smtClean="0"/>
              <a:t>Сфотографировать их или найти фотографии в </a:t>
            </a:r>
            <a:r>
              <a:rPr lang="en-US" altLang="ru-RU" sz="2400" smtClean="0"/>
              <a:t>Internete</a:t>
            </a:r>
            <a:r>
              <a:rPr lang="ru-RU" altLang="ru-RU" sz="240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400" smtClean="0"/>
              <a:t>Подобрать интересный материал для экскурсии по выбранным объектам.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Цель</a:t>
            </a:r>
            <a:r>
              <a:rPr lang="en-US" sz="3600" dirty="0" smtClean="0"/>
              <a:t> </a:t>
            </a:r>
            <a:r>
              <a:rPr lang="ru-RU" sz="3600" dirty="0" smtClean="0"/>
              <a:t>проекта: создать виртуальную  экскурсию о Екатеринбурге и его необычных памятниках </a:t>
            </a:r>
            <a:endParaRPr lang="ru-RU" sz="3600" dirty="0"/>
          </a:p>
        </p:txBody>
      </p:sp>
    </p:spTree>
  </p:cSld>
  <p:clrMapOvr>
    <a:masterClrMapping/>
  </p:clrMapOvr>
  <p:transition spd="slow">
    <p:strips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Пешая экскурсия по Екатеринбургу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446213"/>
            <a:ext cx="4176713" cy="480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Прямоугольник 3"/>
          <p:cNvSpPr>
            <a:spLocks noChangeArrowheads="1"/>
          </p:cNvSpPr>
          <p:nvPr/>
        </p:nvSpPr>
        <p:spPr bwMode="auto">
          <a:xfrm>
            <a:off x="684213" y="836613"/>
            <a:ext cx="8059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0000"/>
                </a:solidFill>
              </a:rPr>
              <a:t>Красная Линия Екатеринбурга</a:t>
            </a:r>
            <a:endParaRPr lang="ru-RU" altLang="ru-RU" sz="2400">
              <a:solidFill>
                <a:srgbClr val="FF0000"/>
              </a:solidFill>
            </a:endParaRPr>
          </a:p>
        </p:txBody>
      </p:sp>
      <p:sp>
        <p:nvSpPr>
          <p:cNvPr id="28677" name="TextBox 4"/>
          <p:cNvSpPr txBox="1">
            <a:spLocks noChangeArrowheads="1"/>
          </p:cNvSpPr>
          <p:nvPr/>
        </p:nvSpPr>
        <p:spPr bwMode="auto">
          <a:xfrm>
            <a:off x="4932363" y="1628775"/>
            <a:ext cx="374332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/>
              <a:t>Когда я работала над проектом, я узнала что, красная линия в центральной части Екатеринбурга - это туристический маршрут, проложенный по центру Екатеринбурга. Длина маршрута около шести с половиной километров, стартует он от памятника Ленину на площади 1905 года</a:t>
            </a:r>
          </a:p>
        </p:txBody>
      </p:sp>
    </p:spTree>
  </p:cSld>
  <p:clrMapOvr>
    <a:masterClrMapping/>
  </p:clrMapOvr>
  <p:transition spd="slow">
    <p:strips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Пешая экскурсия по Екатеринбургу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446213"/>
            <a:ext cx="4292600" cy="493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Прямоугольник 3"/>
          <p:cNvSpPr>
            <a:spLocks noChangeArrowheads="1"/>
          </p:cNvSpPr>
          <p:nvPr/>
        </p:nvSpPr>
        <p:spPr bwMode="auto">
          <a:xfrm>
            <a:off x="684213" y="836613"/>
            <a:ext cx="8059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0000"/>
                </a:solidFill>
              </a:rPr>
              <a:t>Красная Линия Екатеринбурга</a:t>
            </a:r>
            <a:endParaRPr lang="ru-RU" altLang="ru-RU" sz="2400">
              <a:solidFill>
                <a:srgbClr val="FF0000"/>
              </a:solidFill>
            </a:endParaRPr>
          </a:p>
        </p:txBody>
      </p:sp>
      <p:pic>
        <p:nvPicPr>
          <p:cNvPr id="29701" name="Рисунок 5" descr="lit-kvartal-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1412875"/>
            <a:ext cx="3937000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Прямоугольник 7"/>
          <p:cNvSpPr>
            <a:spLocks noChangeArrowheads="1"/>
          </p:cNvSpPr>
          <p:nvPr/>
        </p:nvSpPr>
        <p:spPr bwMode="auto">
          <a:xfrm>
            <a:off x="4787900" y="4149725"/>
            <a:ext cx="43561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На «</a:t>
            </a:r>
            <a:r>
              <a:rPr lang="ru-RU" alt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Красной Линии» </a:t>
            </a: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представлено самое старое сооружение города и самая нулевая его точка, самая первая гимназия и самый первый театр, самые легендарные особняки и самые интересные музеи, самые креативные памятники и самые оживлённые улицы. Город раскрывается, как книга </a:t>
            </a:r>
          </a:p>
        </p:txBody>
      </p:sp>
    </p:spTree>
  </p:cSld>
  <p:clrMapOvr>
    <a:masterClrMapping/>
  </p:clrMapOvr>
  <p:transition spd="slow">
    <p:strips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Пешая экскурсия по Екатеринбургу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446213"/>
            <a:ext cx="2914650" cy="335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Прямоугольник 3"/>
          <p:cNvSpPr>
            <a:spLocks noChangeArrowheads="1"/>
          </p:cNvSpPr>
          <p:nvPr/>
        </p:nvSpPr>
        <p:spPr bwMode="auto">
          <a:xfrm>
            <a:off x="684213" y="836613"/>
            <a:ext cx="8059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0000"/>
                </a:solidFill>
              </a:rPr>
              <a:t>Красная Линия Екатеринбурга</a:t>
            </a:r>
            <a:endParaRPr lang="ru-RU" altLang="ru-RU" sz="2400">
              <a:solidFill>
                <a:srgbClr val="FF0000"/>
              </a:solidFill>
            </a:endParaRPr>
          </a:p>
        </p:txBody>
      </p:sp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375" y="1412875"/>
            <a:ext cx="5329238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Содержимое 1"/>
          <p:cNvSpPr>
            <a:spLocks noGrp="1"/>
          </p:cNvSpPr>
          <p:nvPr>
            <p:ph idx="1"/>
          </p:nvPr>
        </p:nvSpPr>
        <p:spPr>
          <a:xfrm>
            <a:off x="468313" y="333375"/>
            <a:ext cx="8229600" cy="4525963"/>
          </a:xfrm>
        </p:spPr>
        <p:txBody>
          <a:bodyPr/>
          <a:lstStyle/>
          <a:p>
            <a:r>
              <a:rPr lang="ru-RU" altLang="ru-RU" smtClean="0"/>
              <a:t>Работая над проектом я поняла, что очень трудно рассказать кратко о таком большом городе, как Екатеринбург.</a:t>
            </a:r>
          </a:p>
          <a:p>
            <a:pPr>
              <a:buFont typeface="Wingdings 3" pitchFamily="18" charset="2"/>
              <a:buNone/>
            </a:pPr>
            <a:endParaRPr lang="ru-RU" altLang="ru-RU" smtClean="0"/>
          </a:p>
          <a:p>
            <a:r>
              <a:rPr lang="ru-RU" altLang="ru-RU" smtClean="0"/>
              <a:t>Создавая этот проект я узнала много нового и интересного;</a:t>
            </a:r>
          </a:p>
          <a:p>
            <a:r>
              <a:rPr lang="ru-RU" altLang="ru-RU" smtClean="0"/>
              <a:t>Я думаю, что моим друзьям это будет интересно узнать</a:t>
            </a:r>
          </a:p>
        </p:txBody>
      </p:sp>
      <p:pic>
        <p:nvPicPr>
          <p:cNvPr id="31747" name="Рисунок 3" descr="ekaterinburg_ise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6750" y="3357563"/>
            <a:ext cx="4667250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ru-RU" smtClean="0">
                <a:hlinkClick r:id="rId2"/>
              </a:rPr>
              <a:t>http://amnesia.pavelbers.com/Skazki%20Urala%2012.htm</a:t>
            </a:r>
            <a:endParaRPr lang="ru-RU" altLang="ru-RU" smtClean="0">
              <a:hlinkClick r:id="rId2"/>
            </a:endParaRPr>
          </a:p>
          <a:p>
            <a:r>
              <a:rPr lang="en-US" altLang="ru-RU" smtClean="0">
                <a:hlinkClick r:id="rId2"/>
              </a:rPr>
              <a:t>https://ru.wikipedia.org/wiki/</a:t>
            </a:r>
            <a:endParaRPr lang="ru-RU" altLang="ru-RU" smtClean="0">
              <a:hlinkClick r:id="rId2"/>
            </a:endParaRPr>
          </a:p>
          <a:p>
            <a:r>
              <a:rPr lang="en-US" altLang="ru-RU" smtClean="0">
                <a:hlinkClick r:id="rId2"/>
              </a:rPr>
              <a:t>http://www.personalguide.ru/towns/1/</a:t>
            </a:r>
            <a:endParaRPr lang="ru-RU" altLang="ru-RU" smtClean="0">
              <a:hlinkClick r:id="rId2"/>
            </a:endParaRPr>
          </a:p>
          <a:p>
            <a:r>
              <a:rPr lang="en-US" altLang="ru-RU" smtClean="0">
                <a:hlinkClick r:id="rId2"/>
              </a:rPr>
              <a:t>http://fratria.ru/ontour/russia/ekaterinburg/</a:t>
            </a:r>
            <a:endParaRPr lang="ru-RU" altLang="ru-RU" smtClean="0"/>
          </a:p>
          <a:p>
            <a:endParaRPr lang="ru-RU" altLang="ru-RU" smtClean="0"/>
          </a:p>
        </p:txBody>
      </p:sp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Используемые ресурсы:</a:t>
            </a:r>
          </a:p>
        </p:txBody>
      </p:sp>
    </p:spTree>
  </p:cSld>
  <p:clrMapOvr>
    <a:masterClrMapping/>
  </p:clrMapOvr>
  <p:transition spd="slow">
    <p:strip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323850" y="404813"/>
            <a:ext cx="8640763" cy="1295400"/>
          </a:xfrm>
        </p:spPr>
        <p:txBody>
          <a:bodyPr/>
          <a:lstStyle/>
          <a:p>
            <a:pPr marL="92075" indent="266700">
              <a:lnSpc>
                <a:spcPct val="120000"/>
              </a:lnSpc>
              <a:buFont typeface="Wingdings 3" pitchFamily="18" charset="2"/>
              <a:buNone/>
            </a:pPr>
            <a:r>
              <a:rPr lang="ru-RU" altLang="ru-RU" sz="20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Екатеринбург основан как завод-крепость на реке Исети в 1723 году</a:t>
            </a:r>
            <a:r>
              <a:rPr lang="ru-RU" altLang="ru-RU" sz="20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Место для завода выбрал Василий Никитич Татищев. </a:t>
            </a:r>
          </a:p>
        </p:txBody>
      </p:sp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67544" y="5589240"/>
            <a:ext cx="8229600" cy="922114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err="1" smtClean="0">
                <a:solidFill>
                  <a:srgbClr val="C00000"/>
                </a:solidFill>
              </a:rPr>
              <a:t>Екатеринбу́рг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dirty="0" smtClean="0"/>
              <a:t>(с </a:t>
            </a:r>
            <a:r>
              <a:rPr lang="ru-RU" sz="3200" u="sng" dirty="0" smtClean="0">
                <a:hlinkClick r:id="rId3" tooltip="1924 год"/>
              </a:rPr>
              <a:t>1924</a:t>
            </a:r>
            <a:r>
              <a:rPr lang="ru-RU" sz="3200" dirty="0" smtClean="0"/>
              <a:t> по </a:t>
            </a:r>
            <a:r>
              <a:rPr lang="ru-RU" sz="3200" u="sng" dirty="0" smtClean="0">
                <a:hlinkClick r:id="rId4" tooltip="1991 год"/>
              </a:rPr>
              <a:t>1991</a:t>
            </a:r>
            <a:r>
              <a:rPr lang="ru-RU" sz="3200" dirty="0" smtClean="0"/>
              <a:t> — </a:t>
            </a:r>
            <a:r>
              <a:rPr lang="ru-RU" sz="3200" dirty="0" err="1" smtClean="0"/>
              <a:t>Свердло́вск</a:t>
            </a:r>
            <a:r>
              <a:rPr lang="ru-RU" sz="3200" dirty="0" smtClean="0"/>
              <a:t>)</a:t>
            </a:r>
            <a:endParaRPr lang="ru-RU" dirty="0" smtClean="0"/>
          </a:p>
        </p:txBody>
      </p:sp>
      <p:pic>
        <p:nvPicPr>
          <p:cNvPr id="11268" name="Picture 10" descr="Tatishchev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2276475"/>
            <a:ext cx="20955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AutoShape 12" descr="https://upload.wikimedia.org/wikipedia/commons/thumb/9/9a/Statue_Tatishchev_de_Gennin_Yekaterinburg.jpg/220px-Statue_Tatishchev_de_Gennin_Yekaterinburg.jpg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155575" y="-1584325"/>
            <a:ext cx="20955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70" name="AutoShape 14" descr="http://imgtube.ru/images/stories/2012/7/isset/Tobol_basin.png"/>
          <p:cNvSpPr>
            <a:spLocks noChangeAspect="1" noChangeArrowheads="1"/>
          </p:cNvSpPr>
          <p:nvPr/>
        </p:nvSpPr>
        <p:spPr bwMode="auto">
          <a:xfrm>
            <a:off x="63500" y="-136525"/>
            <a:ext cx="3600450" cy="751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1271" name="Picture 16" descr="Исеть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213" y="3068638"/>
            <a:ext cx="1728787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Рисунок 11" descr="166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2133600"/>
            <a:ext cx="403225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>
          <a:xfrm>
            <a:off x="179388" y="404813"/>
            <a:ext cx="8856662" cy="1295400"/>
          </a:xfrm>
        </p:spPr>
        <p:txBody>
          <a:bodyPr/>
          <a:lstStyle/>
          <a:p>
            <a:pPr marL="92075" indent="266700">
              <a:lnSpc>
                <a:spcPct val="120000"/>
              </a:lnSpc>
              <a:buFont typeface="Wingdings 3" pitchFamily="18" charset="2"/>
              <a:buNone/>
            </a:pPr>
            <a:r>
              <a:rPr lang="ru-RU" altLang="ru-RU" sz="24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Построен завод под руководством Георг</a:t>
            </a:r>
            <a:r>
              <a:rPr lang="ru-RU" altLang="ru-RU" sz="2400" b="1" smtClean="0"/>
              <a:t> </a:t>
            </a:r>
            <a:r>
              <a:rPr lang="ru-RU" altLang="ru-RU" sz="24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Вильгельм де Геннина. </a:t>
            </a:r>
          </a:p>
          <a:p>
            <a:pPr marL="92075" indent="266700">
              <a:lnSpc>
                <a:spcPct val="120000"/>
              </a:lnSpc>
              <a:buFont typeface="Wingdings 3" pitchFamily="18" charset="2"/>
              <a:buNone/>
            </a:pPr>
            <a:r>
              <a:rPr lang="ru-RU" altLang="ru-RU" sz="24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Город назван в честь императрицы Екатерины I. </a:t>
            </a:r>
          </a:p>
        </p:txBody>
      </p:sp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67544" y="5589240"/>
            <a:ext cx="8229600" cy="922114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err="1" smtClean="0">
                <a:solidFill>
                  <a:srgbClr val="C00000"/>
                </a:solidFill>
              </a:rPr>
              <a:t>Екатеринбу́рг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dirty="0" smtClean="0"/>
              <a:t>(с </a:t>
            </a:r>
            <a:r>
              <a:rPr lang="ru-RU" sz="3200" u="sng" dirty="0" smtClean="0">
                <a:hlinkClick r:id="rId3" tooltip="1924 год"/>
              </a:rPr>
              <a:t>1924</a:t>
            </a:r>
            <a:r>
              <a:rPr lang="ru-RU" sz="3200" dirty="0" smtClean="0"/>
              <a:t> по </a:t>
            </a:r>
            <a:r>
              <a:rPr lang="ru-RU" sz="3200" u="sng" dirty="0" smtClean="0">
                <a:hlinkClick r:id="rId4" tooltip="1991 год"/>
              </a:rPr>
              <a:t>1991</a:t>
            </a:r>
            <a:r>
              <a:rPr lang="ru-RU" sz="3200" dirty="0" smtClean="0"/>
              <a:t> — </a:t>
            </a:r>
            <a:r>
              <a:rPr lang="ru-RU" sz="3200" dirty="0" err="1" smtClean="0"/>
              <a:t>Свердло́вск</a:t>
            </a:r>
            <a:r>
              <a:rPr lang="ru-RU" sz="3200" dirty="0" smtClean="0"/>
              <a:t>)</a:t>
            </a:r>
            <a:endParaRPr lang="ru-RU" dirty="0" smtClean="0"/>
          </a:p>
        </p:txBody>
      </p:sp>
      <p:pic>
        <p:nvPicPr>
          <p:cNvPr id="12292" name="Рисунок 7" descr="200px-Georg_Wilhelm_de_Gennin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989138"/>
            <a:ext cx="25400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Рисунок 8" descr="200px-Catherine_I_of_Russia_by_Nattier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8" y="1916113"/>
            <a:ext cx="2389187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Box 9"/>
          <p:cNvSpPr txBox="1">
            <a:spLocks noChangeArrowheads="1"/>
          </p:cNvSpPr>
          <p:nvPr/>
        </p:nvSpPr>
        <p:spPr bwMode="auto">
          <a:xfrm>
            <a:off x="6300788" y="4581525"/>
            <a:ext cx="2447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императрица Екатерины I</a:t>
            </a:r>
            <a:endParaRPr lang="ru-RU" altLang="ru-RU" sz="1600">
              <a:solidFill>
                <a:schemeClr val="bg1"/>
              </a:solidFill>
            </a:endParaRPr>
          </a:p>
        </p:txBody>
      </p:sp>
      <p:pic>
        <p:nvPicPr>
          <p:cNvPr id="12295" name="Picture 8" descr="Дом купцов Коробковых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575" y="3429000"/>
            <a:ext cx="288607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611188" y="4437063"/>
            <a:ext cx="8353425" cy="2120900"/>
          </a:xfrm>
        </p:spPr>
        <p:txBody>
          <a:bodyPr>
            <a:normAutofit fontScale="77500" lnSpcReduction="20000"/>
          </a:bodyPr>
          <a:lstStyle/>
          <a:p>
            <a:pPr marL="173038" indent="376238" fontAlgn="auto">
              <a:lnSpc>
                <a:spcPct val="12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Екатеринбург – город России, административный центр Свердловской области и Уральского федерального округа. </a:t>
            </a:r>
          </a:p>
          <a:p>
            <a:pPr marL="173038" indent="376238" fontAlgn="auto">
              <a:lnSpc>
                <a:spcPct val="12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расположен на восточном склоне Среднего Урала, на границе Европы и Азии, по обоим берегам реки Исеть и является крупным промышленным, транспортным, культурным и научным центром. </a:t>
            </a:r>
          </a:p>
          <a:p>
            <a:pPr marL="173038" indent="376238" fontAlgn="auto">
              <a:lnSpc>
                <a:spcPct val="12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Местное время опережает московское на два часа. </a:t>
            </a:r>
          </a:p>
        </p:txBody>
      </p:sp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err="1" smtClean="0"/>
              <a:t>Екатеринбу́рг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dirty="0" smtClean="0"/>
              <a:t>(с </a:t>
            </a:r>
            <a:r>
              <a:rPr lang="ru-RU" sz="3200" u="sng" dirty="0" smtClean="0">
                <a:hlinkClick r:id="rId3" tooltip="1924 год"/>
              </a:rPr>
              <a:t>1924</a:t>
            </a:r>
            <a:r>
              <a:rPr lang="ru-RU" sz="3200" dirty="0" smtClean="0"/>
              <a:t> по </a:t>
            </a:r>
            <a:r>
              <a:rPr lang="ru-RU" sz="3200" u="sng" dirty="0" smtClean="0">
                <a:hlinkClick r:id="rId4" tooltip="1991 год"/>
              </a:rPr>
              <a:t>1991</a:t>
            </a:r>
            <a:r>
              <a:rPr lang="ru-RU" sz="3200" dirty="0" smtClean="0"/>
              <a:t> — </a:t>
            </a:r>
            <a:r>
              <a:rPr lang="ru-RU" sz="3200" dirty="0" err="1" smtClean="0"/>
              <a:t>Свердло́вск</a:t>
            </a:r>
            <a:r>
              <a:rPr lang="ru-RU" sz="3200" dirty="0" smtClean="0"/>
              <a:t>)</a:t>
            </a:r>
            <a:endParaRPr lang="ru-RU" dirty="0" smtClean="0"/>
          </a:p>
        </p:txBody>
      </p:sp>
      <p:sp>
        <p:nvSpPr>
          <p:cNvPr id="13316" name="AutoShape 5" descr="Картинки по запросу екатеринбург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317" name="AutoShape 7" descr="Картинки по запросу екатеринбург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3318" name="Picture 11" descr="http://cdn5.img22.ria.ru/images/91147/73/9114773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1268413"/>
            <a:ext cx="7488237" cy="311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395288" y="5445125"/>
            <a:ext cx="8748712" cy="8255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Сейчас  Екатеринбург четвёртый  по численности населения (после Москвы, Санкт-Петербурга и Новосибирска) город в России.</a:t>
            </a:r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err="1" smtClean="0">
                <a:solidFill>
                  <a:srgbClr val="C00000"/>
                </a:solidFill>
              </a:rPr>
              <a:t>Екатеринбу́рг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dirty="0" smtClean="0"/>
              <a:t>(с </a:t>
            </a:r>
            <a:r>
              <a:rPr lang="ru-RU" sz="3200" u="sng" dirty="0" smtClean="0">
                <a:hlinkClick r:id="rId3" tooltip="1924 год"/>
              </a:rPr>
              <a:t>1924</a:t>
            </a:r>
            <a:r>
              <a:rPr lang="ru-RU" sz="3200" dirty="0" smtClean="0"/>
              <a:t> по </a:t>
            </a:r>
            <a:r>
              <a:rPr lang="ru-RU" sz="3200" u="sng" dirty="0" smtClean="0">
                <a:hlinkClick r:id="rId4" tooltip="1991 год"/>
              </a:rPr>
              <a:t>1991</a:t>
            </a:r>
            <a:r>
              <a:rPr lang="ru-RU" sz="3200" dirty="0" smtClean="0"/>
              <a:t> — </a:t>
            </a:r>
            <a:r>
              <a:rPr lang="ru-RU" sz="3200" dirty="0" err="1" smtClean="0"/>
              <a:t>Свердло́вск</a:t>
            </a:r>
            <a:r>
              <a:rPr lang="ru-RU" sz="3200" dirty="0" smtClean="0"/>
              <a:t>)</a:t>
            </a:r>
            <a:endParaRPr lang="ru-RU" dirty="0" smtClean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400" y="1628775"/>
            <a:ext cx="484346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 descr="Екатеринбург горнозаводской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3068638"/>
            <a:ext cx="2952750" cy="20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2" descr="Coat of Arms of Yekaterinburg (Sverdlovsk oblast).svg">
            <a:hlinkClick r:id="rId3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1563" y="1928813"/>
            <a:ext cx="2105025" cy="1879600"/>
          </a:xfrm>
        </p:spPr>
      </p:pic>
      <p:sp>
        <p:nvSpPr>
          <p:cNvPr id="5122" name="Заголовок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7030A0"/>
                </a:solidFill>
              </a:rPr>
              <a:t>Это герб   и   флаг  Екатеринбурга</a:t>
            </a:r>
          </a:p>
        </p:txBody>
      </p:sp>
      <p:pic>
        <p:nvPicPr>
          <p:cNvPr id="15364" name="Рисунок 1" descr="Flag of Yekaterinburg (Sverdlovsk oblast).sv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3" y="2071688"/>
            <a:ext cx="2906712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Текст 3"/>
          <p:cNvSpPr>
            <a:spLocks noGrp="1"/>
          </p:cNvSpPr>
          <p:nvPr>
            <p:ph type="body" idx="2"/>
          </p:nvPr>
        </p:nvSpPr>
        <p:spPr>
          <a:xfrm>
            <a:off x="611188" y="1125538"/>
            <a:ext cx="8137525" cy="2192337"/>
          </a:xfrm>
        </p:spPr>
        <p:txBody>
          <a:bodyPr/>
          <a:lstStyle/>
          <a:p>
            <a:pPr indent="627063" algn="just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Екатеринбург находится в зоне умеренно-континентального климата с характерной резкой изменчивостью погодных условий, хорошо выраженными сезонами года. Уральские горы, несмотря на их незначительную высоту, преграждают путь массам воздуха, поступающим с запада, из европейской части России. В результате Средний Урал оказывается открытым для вторжения арктического холодного воздуха. </a:t>
            </a:r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3213100"/>
            <a:ext cx="8424862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1331913" y="260350"/>
            <a:ext cx="66246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>
                <a:latin typeface="Times New Roman" pitchFamily="18" charset="0"/>
                <a:cs typeface="Times New Roman" pitchFamily="18" charset="0"/>
              </a:rPr>
              <a:t>Климат</a:t>
            </a:r>
          </a:p>
        </p:txBody>
      </p:sp>
      <p:pic>
        <p:nvPicPr>
          <p:cNvPr id="16389" name="Picture 7" descr="http://www.e1.ru/news/images/new1/413/212/big/0_ace80_579eae1d_XXL_650x42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9775" y="5021263"/>
            <a:ext cx="3324225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9" descr="http://s00.yaplakal.com/pics/pics_original/4/5/5/50955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62538"/>
            <a:ext cx="3651250" cy="179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AutoShape 11" descr="Картинки по запросу солнце екатеринбург фото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6392" name="AutoShape 13" descr="Картинки по запросу солнце екатеринбург фото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6393" name="Рисунок 10" descr="ekaterinburg%20(86)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838" y="5300663"/>
            <a:ext cx="1949450" cy="12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472113" cy="4525963"/>
          </a:xfrm>
        </p:spPr>
        <p:txBody>
          <a:bodyPr/>
          <a:lstStyle/>
          <a:p>
            <a:r>
              <a:rPr lang="ru-RU" altLang="ru-RU" smtClean="0">
                <a:hlinkClick r:id="rId2" tooltip="Верх-Исетский район Екатеринбурга"/>
              </a:rPr>
              <a:t>Верх-Исетский</a:t>
            </a:r>
            <a:r>
              <a:rPr lang="ru-RU" altLang="ru-RU" smtClean="0"/>
              <a:t>,</a:t>
            </a:r>
          </a:p>
          <a:p>
            <a:r>
              <a:rPr lang="ru-RU" altLang="ru-RU" smtClean="0">
                <a:hlinkClick r:id="rId3" tooltip="Железнодорожный район Екатеринбурга"/>
              </a:rPr>
              <a:t>Железнодорожный</a:t>
            </a:r>
            <a:r>
              <a:rPr lang="ru-RU" altLang="ru-RU" smtClean="0"/>
              <a:t>,</a:t>
            </a:r>
          </a:p>
          <a:p>
            <a:r>
              <a:rPr lang="ru-RU" altLang="ru-RU" smtClean="0">
                <a:hlinkClick r:id="rId4" tooltip="Орджоникидзевский район Екатеринбурга"/>
              </a:rPr>
              <a:t>Орджоникидзевский</a:t>
            </a:r>
            <a:r>
              <a:rPr lang="ru-RU" altLang="ru-RU" smtClean="0"/>
              <a:t>,</a:t>
            </a:r>
          </a:p>
          <a:p>
            <a:r>
              <a:rPr lang="ru-RU" altLang="ru-RU" smtClean="0">
                <a:hlinkClick r:id="rId5" tooltip="Кировский район Екатеринбурга"/>
              </a:rPr>
              <a:t>Кировский</a:t>
            </a:r>
            <a:r>
              <a:rPr lang="ru-RU" altLang="ru-RU" smtClean="0"/>
              <a:t>,</a:t>
            </a:r>
          </a:p>
          <a:p>
            <a:r>
              <a:rPr lang="ru-RU" altLang="ru-RU" smtClean="0">
                <a:hlinkClick r:id="rId6" tooltip="Октябрьский район Екатеринбурга"/>
              </a:rPr>
              <a:t>Октябрьский</a:t>
            </a:r>
            <a:r>
              <a:rPr lang="ru-RU" altLang="ru-RU" smtClean="0"/>
              <a:t>,</a:t>
            </a:r>
          </a:p>
          <a:p>
            <a:r>
              <a:rPr lang="ru-RU" altLang="ru-RU" smtClean="0">
                <a:hlinkClick r:id="rId7" tooltip="Чкаловский район Екатеринбурга"/>
              </a:rPr>
              <a:t>Чкаловский</a:t>
            </a:r>
            <a:r>
              <a:rPr lang="ru-RU" altLang="ru-RU" smtClean="0"/>
              <a:t>,</a:t>
            </a:r>
          </a:p>
          <a:p>
            <a:r>
              <a:rPr lang="ru-RU" altLang="ru-RU" smtClean="0">
                <a:hlinkClick r:id="rId8" tooltip="Ленинский район Екатеринбурга"/>
              </a:rPr>
              <a:t>Ленинский</a:t>
            </a:r>
            <a:r>
              <a:rPr lang="ru-RU" altLang="ru-RU" smtClean="0"/>
              <a:t>/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Муниципальное образование город Екатеринбург делится на 7 административных районов:</a:t>
            </a:r>
            <a:br>
              <a:rPr lang="ru-RU" sz="2800" dirty="0" smtClean="0"/>
            </a:br>
            <a:endParaRPr lang="ru-RU" dirty="0" smtClean="0"/>
          </a:p>
        </p:txBody>
      </p:sp>
      <p:pic>
        <p:nvPicPr>
          <p:cNvPr id="17412" name="Рисунок 33" descr="https://upload.wikimedia.org/wikipedia/commons/thumb/f/f8/Ekb_all_districts.png/200px-Ekb_all_districts.pn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1341438"/>
            <a:ext cx="390842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Прямоугольник 4"/>
          <p:cNvSpPr>
            <a:spLocks noChangeArrowheads="1"/>
          </p:cNvSpPr>
          <p:nvPr/>
        </p:nvSpPr>
        <p:spPr bwMode="auto">
          <a:xfrm>
            <a:off x="179388" y="5013325"/>
            <a:ext cx="8785225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Больше всего жителей проживает в Орджоникидзевском районе Екатеринбурга (около 300 тыс.). Примерно одинаковое население имеют Верх-Исетский, Кировский и Чкаловский районы (от 210 до 230 тычяч человек). Менее населенными районами города Екатеринбурга являются Ленинский (~160 тысяч) и Железнодорожный (~140 тысяч) районы.</a:t>
            </a:r>
          </a:p>
        </p:txBody>
      </p:sp>
    </p:spTree>
  </p:cSld>
  <p:clrMapOvr>
    <a:masterClrMapping/>
  </p:clrMapOvr>
  <p:transition spd="slow">
    <p:strips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349</TotalTime>
  <Words>955</Words>
  <Application>Microsoft Office PowerPoint</Application>
  <PresentationFormat>Экран (4:3)</PresentationFormat>
  <Paragraphs>195</Paragraphs>
  <Slides>24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Открытая</vt:lpstr>
      <vt:lpstr>Екатеринбург  и его интересные памятники</vt:lpstr>
      <vt:lpstr>Цель проекта: создать виртуальную  экскурсию о Екатеринбурге и его необычных памятниках </vt:lpstr>
      <vt:lpstr>Екатеринбу́рг  (с 1924 по 1991 — Свердло́вск)</vt:lpstr>
      <vt:lpstr>Екатеринбу́рг  (с 1924 по 1991 — Свердло́вск)</vt:lpstr>
      <vt:lpstr>Екатеринбу́рг  (с 1924 по 1991 — Свердло́вск)</vt:lpstr>
      <vt:lpstr>Екатеринбу́рг  (с 1924 по 1991 — Свердло́вск)</vt:lpstr>
      <vt:lpstr>Это герб   и   флаг  Екатеринбурга</vt:lpstr>
      <vt:lpstr>Презентация PowerPoint</vt:lpstr>
      <vt:lpstr>Муниципальное образование город Екатеринбург делится на 7 административных районов: </vt:lpstr>
      <vt:lpstr>Население</vt:lpstr>
      <vt:lpstr>Интересные памятники Екатеринбурга</vt:lpstr>
      <vt:lpstr>Памятник Клавиатуре</vt:lpstr>
      <vt:lpstr>Памятник сантехнику</vt:lpstr>
      <vt:lpstr>Памятник первому паровозу Черепановых</vt:lpstr>
      <vt:lpstr>В Екатеринбурге открыт памятник  футболистам</vt:lpstr>
      <vt:lpstr>памятник человеку невидимке</vt:lpstr>
      <vt:lpstr>Памятник группе "The Beatles"  </vt:lpstr>
      <vt:lpstr>Памятники на улице Вайнера</vt:lpstr>
      <vt:lpstr>Памятник Любопытству</vt:lpstr>
      <vt:lpstr>Пешая экскурсия по Екатеринбургу</vt:lpstr>
      <vt:lpstr>Пешая экскурсия по Екатеринбургу</vt:lpstr>
      <vt:lpstr>Пешая экскурсия по Екатеринбургу</vt:lpstr>
      <vt:lpstr>Презентация PowerPoint</vt:lpstr>
      <vt:lpstr>Используемые ресурсы:</vt:lpstr>
    </vt:vector>
  </TitlesOfParts>
  <Company>ЦПМСС "центр"Эхо"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Учебный процесс</dc:creator>
  <cp:lastModifiedBy>Perceptron</cp:lastModifiedBy>
  <cp:revision>47</cp:revision>
  <dcterms:created xsi:type="dcterms:W3CDTF">2015-03-16T09:08:51Z</dcterms:created>
  <dcterms:modified xsi:type="dcterms:W3CDTF">2015-04-16T19:41:01Z</dcterms:modified>
</cp:coreProperties>
</file>