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789" autoAdjust="0"/>
  </p:normalViewPr>
  <p:slideViewPr>
    <p:cSldViewPr snapToGrid="0">
      <p:cViewPr varScale="1">
        <p:scale>
          <a:sx n="61" d="100"/>
          <a:sy n="61" d="100"/>
        </p:scale>
        <p:origin x="24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FCEFB-C57F-4647-B5C7-AAFC670B52D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FA222C-DE48-4BFD-9779-96E50F2BE0A5}">
      <dgm:prSet phldrT="[Текст]" custT="1"/>
      <dgm:spPr/>
      <dgm:t>
        <a:bodyPr/>
        <a:lstStyle/>
        <a:p>
          <a:r>
            <a:rPr lang="ru-RU" sz="3200" b="1" dirty="0"/>
            <a:t>Мозг</a:t>
          </a:r>
        </a:p>
        <a:p>
          <a:r>
            <a:rPr lang="ru-RU" sz="1600" dirty="0"/>
            <a:t>Плохо воспринимается информация, ухудшение психического здоровья, ухудшение речи, зрения, координации движений</a:t>
          </a:r>
        </a:p>
        <a:p>
          <a:endParaRPr lang="ru-RU" sz="1800" dirty="0"/>
        </a:p>
      </dgm:t>
    </dgm:pt>
    <dgm:pt modelId="{6BCAE67E-63C2-4F0E-81BF-AEDF4A6C37E5}" type="parTrans" cxnId="{1561D48A-69E2-4E05-A6F8-51C1803E2689}">
      <dgm:prSet/>
      <dgm:spPr/>
      <dgm:t>
        <a:bodyPr/>
        <a:lstStyle/>
        <a:p>
          <a:endParaRPr lang="ru-RU"/>
        </a:p>
      </dgm:t>
    </dgm:pt>
    <dgm:pt modelId="{84396964-3195-4ACA-A71D-7221A707AB53}" type="sibTrans" cxnId="{1561D48A-69E2-4E05-A6F8-51C1803E2689}">
      <dgm:prSet/>
      <dgm:spPr/>
      <dgm:t>
        <a:bodyPr/>
        <a:lstStyle/>
        <a:p>
          <a:endParaRPr lang="ru-RU"/>
        </a:p>
      </dgm:t>
    </dgm:pt>
    <dgm:pt modelId="{CC8F6670-47CC-4CBE-B2C0-08474275AB82}">
      <dgm:prSet phldrT="[Текст]" custT="1"/>
      <dgm:spPr/>
      <dgm:t>
        <a:bodyPr/>
        <a:lstStyle/>
        <a:p>
          <a:r>
            <a:rPr lang="ru-RU" sz="3200" b="1" dirty="0"/>
            <a:t>Сердце</a:t>
          </a:r>
        </a:p>
        <a:p>
          <a:r>
            <a:rPr lang="ru-RU" sz="1600" b="0" dirty="0"/>
            <a:t>Проблемы с артериальным давлением</a:t>
          </a:r>
          <a:endParaRPr lang="en-US" sz="1600" b="0" dirty="0"/>
        </a:p>
        <a:p>
          <a:r>
            <a:rPr lang="ru-RU" sz="1600" b="0" dirty="0"/>
            <a:t> </a:t>
          </a:r>
        </a:p>
      </dgm:t>
    </dgm:pt>
    <dgm:pt modelId="{133D44F7-6576-4C9F-8851-F346DD39F45C}" type="parTrans" cxnId="{DD8E10F6-861D-44CA-970B-344ECF6C83DC}">
      <dgm:prSet/>
      <dgm:spPr/>
      <dgm:t>
        <a:bodyPr/>
        <a:lstStyle/>
        <a:p>
          <a:endParaRPr lang="ru-RU"/>
        </a:p>
      </dgm:t>
    </dgm:pt>
    <dgm:pt modelId="{2B935821-C1FD-4313-99B7-3C09BDD80AA4}" type="sibTrans" cxnId="{DD8E10F6-861D-44CA-970B-344ECF6C83DC}">
      <dgm:prSet/>
      <dgm:spPr/>
      <dgm:t>
        <a:bodyPr/>
        <a:lstStyle/>
        <a:p>
          <a:endParaRPr lang="ru-RU"/>
        </a:p>
      </dgm:t>
    </dgm:pt>
    <dgm:pt modelId="{5FE74680-8558-4D3D-A915-8245A38110EA}">
      <dgm:prSet phldrT="[Текст]" custT="1"/>
      <dgm:spPr/>
      <dgm:t>
        <a:bodyPr/>
        <a:lstStyle/>
        <a:p>
          <a:r>
            <a:rPr lang="ru-RU" sz="3200" b="1" dirty="0"/>
            <a:t>Почки</a:t>
          </a:r>
        </a:p>
        <a:p>
          <a:r>
            <a:rPr lang="ru-RU" sz="1600" b="0" i="0" dirty="0"/>
            <a:t> отравляются токсинами, потом в них могут образоваться камни. </a:t>
          </a:r>
          <a:r>
            <a:rPr lang="ru-RU" sz="1600" dirty="0"/>
            <a:t>Воспаления в мочевом пузыре, развитие злокачественных новообразований</a:t>
          </a:r>
          <a:endParaRPr lang="ru-RU" sz="1600" b="1" dirty="0"/>
        </a:p>
        <a:p>
          <a:endParaRPr lang="ru-RU" sz="1600" b="1" dirty="0"/>
        </a:p>
      </dgm:t>
    </dgm:pt>
    <dgm:pt modelId="{54482DA4-BE63-4B4C-B7A8-8690C122D179}" type="parTrans" cxnId="{CC813390-DAB6-4A80-92E3-B00D4C1FC22C}">
      <dgm:prSet/>
      <dgm:spPr/>
      <dgm:t>
        <a:bodyPr/>
        <a:lstStyle/>
        <a:p>
          <a:endParaRPr lang="ru-RU"/>
        </a:p>
      </dgm:t>
    </dgm:pt>
    <dgm:pt modelId="{D2F51B0A-2D98-43DD-880D-53EBBE59BA99}" type="sibTrans" cxnId="{CC813390-DAB6-4A80-92E3-B00D4C1FC22C}">
      <dgm:prSet/>
      <dgm:spPr/>
      <dgm:t>
        <a:bodyPr/>
        <a:lstStyle/>
        <a:p>
          <a:endParaRPr lang="ru-RU"/>
        </a:p>
      </dgm:t>
    </dgm:pt>
    <dgm:pt modelId="{2D0E2822-F974-49D5-A412-EC31D9EE37D8}" type="pres">
      <dgm:prSet presAssocID="{A93FCEFB-C57F-4647-B5C7-AAFC670B52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381333-A24B-4D64-A8D7-CC373B63CCF1}" type="pres">
      <dgm:prSet presAssocID="{A93FCEFB-C57F-4647-B5C7-AAFC670B52D8}" presName="bkgdShp" presStyleLbl="alignAccFollowNode1" presStyleIdx="0" presStyleCnt="1"/>
      <dgm:spPr/>
    </dgm:pt>
    <dgm:pt modelId="{840A6FAB-55AB-4E10-919F-EF4A69C10116}" type="pres">
      <dgm:prSet presAssocID="{A93FCEFB-C57F-4647-B5C7-AAFC670B52D8}" presName="linComp" presStyleCnt="0"/>
      <dgm:spPr/>
    </dgm:pt>
    <dgm:pt modelId="{A7EEFAE0-35CA-4CF0-9AAC-97140BA0EB18}" type="pres">
      <dgm:prSet presAssocID="{65FA222C-DE48-4BFD-9779-96E50F2BE0A5}" presName="compNode" presStyleCnt="0"/>
      <dgm:spPr/>
    </dgm:pt>
    <dgm:pt modelId="{8596121A-05BF-4342-B3A8-B4768396C134}" type="pres">
      <dgm:prSet presAssocID="{65FA222C-DE48-4BFD-9779-96E50F2BE0A5}" presName="node" presStyleLbl="node1" presStyleIdx="0" presStyleCnt="3" custScaleY="102542" custLinFactNeighborX="-5007" custLinFactNeighborY="-1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03F2B-DCE3-4B4A-8BD4-3C6805C94C6A}" type="pres">
      <dgm:prSet presAssocID="{65FA222C-DE48-4BFD-9779-96E50F2BE0A5}" presName="invisiNode" presStyleLbl="node1" presStyleIdx="0" presStyleCnt="3"/>
      <dgm:spPr/>
    </dgm:pt>
    <dgm:pt modelId="{0E2753B2-9246-4011-AA96-044B11FF50D7}" type="pres">
      <dgm:prSet presAssocID="{65FA222C-DE48-4BFD-9779-96E50F2BE0A5}" presName="imagNode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05BBBE-8268-4B0C-9DA1-FC5EDA8DF9D2}" type="pres">
      <dgm:prSet presAssocID="{84396964-3195-4ACA-A71D-7221A707AB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3F8AF5E-CBE0-44BC-A098-6EDA24F23CAE}" type="pres">
      <dgm:prSet presAssocID="{CC8F6670-47CC-4CBE-B2C0-08474275AB82}" presName="compNode" presStyleCnt="0"/>
      <dgm:spPr/>
    </dgm:pt>
    <dgm:pt modelId="{B99B1C48-2CB9-4053-ACD9-6DB5D29B56F9}" type="pres">
      <dgm:prSet presAssocID="{CC8F6670-47CC-4CBE-B2C0-08474275AB82}" presName="node" presStyleLbl="node1" presStyleIdx="1" presStyleCnt="3" custScaleY="104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98F31-5FB2-470C-A1CE-7F03B66E7039}" type="pres">
      <dgm:prSet presAssocID="{CC8F6670-47CC-4CBE-B2C0-08474275AB82}" presName="invisiNode" presStyleLbl="node1" presStyleIdx="1" presStyleCnt="3"/>
      <dgm:spPr/>
    </dgm:pt>
    <dgm:pt modelId="{98A4E9E9-C9E4-4A42-9B9D-E369C92E0A5C}" type="pres">
      <dgm:prSet presAssocID="{CC8F6670-47CC-4CBE-B2C0-08474275AB82}" presName="imagNode" presStyleLbl="fgImgPlac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CAAE02-93F5-47DF-99A9-4CEC0EC75EC3}" type="pres">
      <dgm:prSet presAssocID="{2B935821-C1FD-4313-99B7-3C09BDD80AA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D57938-8B2B-4820-A30D-42BE5F6682A9}" type="pres">
      <dgm:prSet presAssocID="{5FE74680-8558-4D3D-A915-8245A38110EA}" presName="compNode" presStyleCnt="0"/>
      <dgm:spPr/>
    </dgm:pt>
    <dgm:pt modelId="{3DFF79AE-6A8E-4DC4-8A76-D9DCBE2A7915}" type="pres">
      <dgm:prSet presAssocID="{5FE74680-8558-4D3D-A915-8245A38110EA}" presName="node" presStyleLbl="node1" presStyleIdx="2" presStyleCnt="3" custScaleY="104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0CB77-3B74-474E-AD50-018F80D5AB42}" type="pres">
      <dgm:prSet presAssocID="{5FE74680-8558-4D3D-A915-8245A38110EA}" presName="invisiNode" presStyleLbl="node1" presStyleIdx="2" presStyleCnt="3"/>
      <dgm:spPr/>
    </dgm:pt>
    <dgm:pt modelId="{BF45E95B-FC56-4400-A5B7-85F61C812C2E}" type="pres">
      <dgm:prSet presAssocID="{5FE74680-8558-4D3D-A915-8245A38110EA}" presName="imagNode" presStyleLbl="fgImgPlace1" presStyleIdx="2" presStyleCnt="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C813390-DAB6-4A80-92E3-B00D4C1FC22C}" srcId="{A93FCEFB-C57F-4647-B5C7-AAFC670B52D8}" destId="{5FE74680-8558-4D3D-A915-8245A38110EA}" srcOrd="2" destOrd="0" parTransId="{54482DA4-BE63-4B4C-B7A8-8690C122D179}" sibTransId="{D2F51B0A-2D98-43DD-880D-53EBBE59BA99}"/>
    <dgm:cxn modelId="{DD8E10F6-861D-44CA-970B-344ECF6C83DC}" srcId="{A93FCEFB-C57F-4647-B5C7-AAFC670B52D8}" destId="{CC8F6670-47CC-4CBE-B2C0-08474275AB82}" srcOrd="1" destOrd="0" parTransId="{133D44F7-6576-4C9F-8851-F346DD39F45C}" sibTransId="{2B935821-C1FD-4313-99B7-3C09BDD80AA4}"/>
    <dgm:cxn modelId="{F76FED51-3F3E-471E-AB33-103F450F16EF}" type="presOf" srcId="{84396964-3195-4ACA-A71D-7221A707AB53}" destId="{C205BBBE-8268-4B0C-9DA1-FC5EDA8DF9D2}" srcOrd="0" destOrd="0" presId="urn:microsoft.com/office/officeart/2005/8/layout/pList2"/>
    <dgm:cxn modelId="{1561D48A-69E2-4E05-A6F8-51C1803E2689}" srcId="{A93FCEFB-C57F-4647-B5C7-AAFC670B52D8}" destId="{65FA222C-DE48-4BFD-9779-96E50F2BE0A5}" srcOrd="0" destOrd="0" parTransId="{6BCAE67E-63C2-4F0E-81BF-AEDF4A6C37E5}" sibTransId="{84396964-3195-4ACA-A71D-7221A707AB53}"/>
    <dgm:cxn modelId="{EA38C201-755C-425B-8FC3-EA95C4BCDF84}" type="presOf" srcId="{5FE74680-8558-4D3D-A915-8245A38110EA}" destId="{3DFF79AE-6A8E-4DC4-8A76-D9DCBE2A7915}" srcOrd="0" destOrd="0" presId="urn:microsoft.com/office/officeart/2005/8/layout/pList2"/>
    <dgm:cxn modelId="{0A879049-D6D0-4E7D-8C16-7C57367A3900}" type="presOf" srcId="{2B935821-C1FD-4313-99B7-3C09BDD80AA4}" destId="{D1CAAE02-93F5-47DF-99A9-4CEC0EC75EC3}" srcOrd="0" destOrd="0" presId="urn:microsoft.com/office/officeart/2005/8/layout/pList2"/>
    <dgm:cxn modelId="{DAF62634-A77C-4746-9F2F-2668BD6922DA}" type="presOf" srcId="{A93FCEFB-C57F-4647-B5C7-AAFC670B52D8}" destId="{2D0E2822-F974-49D5-A412-EC31D9EE37D8}" srcOrd="0" destOrd="0" presId="urn:microsoft.com/office/officeart/2005/8/layout/pList2"/>
    <dgm:cxn modelId="{12A035F7-CCCA-435B-AB08-C7897FC2AFF0}" type="presOf" srcId="{65FA222C-DE48-4BFD-9779-96E50F2BE0A5}" destId="{8596121A-05BF-4342-B3A8-B4768396C134}" srcOrd="0" destOrd="0" presId="urn:microsoft.com/office/officeart/2005/8/layout/pList2"/>
    <dgm:cxn modelId="{0BC3325F-D409-4D3C-AE68-222056062A64}" type="presOf" srcId="{CC8F6670-47CC-4CBE-B2C0-08474275AB82}" destId="{B99B1C48-2CB9-4053-ACD9-6DB5D29B56F9}" srcOrd="0" destOrd="0" presId="urn:microsoft.com/office/officeart/2005/8/layout/pList2"/>
    <dgm:cxn modelId="{B656670A-F95E-4B88-8B46-7115FC1F1A60}" type="presParOf" srcId="{2D0E2822-F974-49D5-A412-EC31D9EE37D8}" destId="{95381333-A24B-4D64-A8D7-CC373B63CCF1}" srcOrd="0" destOrd="0" presId="urn:microsoft.com/office/officeart/2005/8/layout/pList2"/>
    <dgm:cxn modelId="{2CE71693-A48A-46F6-82B1-1173FCA72585}" type="presParOf" srcId="{2D0E2822-F974-49D5-A412-EC31D9EE37D8}" destId="{840A6FAB-55AB-4E10-919F-EF4A69C10116}" srcOrd="1" destOrd="0" presId="urn:microsoft.com/office/officeart/2005/8/layout/pList2"/>
    <dgm:cxn modelId="{C3131976-9E50-45F4-8F16-8CF38F2B3EA5}" type="presParOf" srcId="{840A6FAB-55AB-4E10-919F-EF4A69C10116}" destId="{A7EEFAE0-35CA-4CF0-9AAC-97140BA0EB18}" srcOrd="0" destOrd="0" presId="urn:microsoft.com/office/officeart/2005/8/layout/pList2"/>
    <dgm:cxn modelId="{0F6E6022-4D7F-434D-91AB-25CD4B1EBAD9}" type="presParOf" srcId="{A7EEFAE0-35CA-4CF0-9AAC-97140BA0EB18}" destId="{8596121A-05BF-4342-B3A8-B4768396C134}" srcOrd="0" destOrd="0" presId="urn:microsoft.com/office/officeart/2005/8/layout/pList2"/>
    <dgm:cxn modelId="{9C8D8030-80B7-44DF-A465-EF9CADBA6AF8}" type="presParOf" srcId="{A7EEFAE0-35CA-4CF0-9AAC-97140BA0EB18}" destId="{E7203F2B-DCE3-4B4A-8BD4-3C6805C94C6A}" srcOrd="1" destOrd="0" presId="urn:microsoft.com/office/officeart/2005/8/layout/pList2"/>
    <dgm:cxn modelId="{EE180234-F676-4D9E-B77E-8BD91D4E160F}" type="presParOf" srcId="{A7EEFAE0-35CA-4CF0-9AAC-97140BA0EB18}" destId="{0E2753B2-9246-4011-AA96-044B11FF50D7}" srcOrd="2" destOrd="0" presId="urn:microsoft.com/office/officeart/2005/8/layout/pList2"/>
    <dgm:cxn modelId="{312EA53C-861B-448B-884F-6AB6B76E0806}" type="presParOf" srcId="{840A6FAB-55AB-4E10-919F-EF4A69C10116}" destId="{C205BBBE-8268-4B0C-9DA1-FC5EDA8DF9D2}" srcOrd="1" destOrd="0" presId="urn:microsoft.com/office/officeart/2005/8/layout/pList2"/>
    <dgm:cxn modelId="{A5F95AEB-412C-4B28-B1F7-D55E48BA45CD}" type="presParOf" srcId="{840A6FAB-55AB-4E10-919F-EF4A69C10116}" destId="{E3F8AF5E-CBE0-44BC-A098-6EDA24F23CAE}" srcOrd="2" destOrd="0" presId="urn:microsoft.com/office/officeart/2005/8/layout/pList2"/>
    <dgm:cxn modelId="{07947959-ECF1-4635-A723-C724C7F40869}" type="presParOf" srcId="{E3F8AF5E-CBE0-44BC-A098-6EDA24F23CAE}" destId="{B99B1C48-2CB9-4053-ACD9-6DB5D29B56F9}" srcOrd="0" destOrd="0" presId="urn:microsoft.com/office/officeart/2005/8/layout/pList2"/>
    <dgm:cxn modelId="{59D5A834-AC4F-4736-94CB-C73F2BB9F5FA}" type="presParOf" srcId="{E3F8AF5E-CBE0-44BC-A098-6EDA24F23CAE}" destId="{95F98F31-5FB2-470C-A1CE-7F03B66E7039}" srcOrd="1" destOrd="0" presId="urn:microsoft.com/office/officeart/2005/8/layout/pList2"/>
    <dgm:cxn modelId="{5FFE2D80-1FE8-4161-84AF-B5FE6B865BDB}" type="presParOf" srcId="{E3F8AF5E-CBE0-44BC-A098-6EDA24F23CAE}" destId="{98A4E9E9-C9E4-4A42-9B9D-E369C92E0A5C}" srcOrd="2" destOrd="0" presId="urn:microsoft.com/office/officeart/2005/8/layout/pList2"/>
    <dgm:cxn modelId="{DEC3F086-5F68-4EB6-B81C-6862BDD90504}" type="presParOf" srcId="{840A6FAB-55AB-4E10-919F-EF4A69C10116}" destId="{D1CAAE02-93F5-47DF-99A9-4CEC0EC75EC3}" srcOrd="3" destOrd="0" presId="urn:microsoft.com/office/officeart/2005/8/layout/pList2"/>
    <dgm:cxn modelId="{81C6F338-583D-4C19-8709-74413E8911DD}" type="presParOf" srcId="{840A6FAB-55AB-4E10-919F-EF4A69C10116}" destId="{C6D57938-8B2B-4820-A30D-42BE5F6682A9}" srcOrd="4" destOrd="0" presId="urn:microsoft.com/office/officeart/2005/8/layout/pList2"/>
    <dgm:cxn modelId="{28D4E9F8-6ACD-4C27-9B64-DCAE1D182CAD}" type="presParOf" srcId="{C6D57938-8B2B-4820-A30D-42BE5F6682A9}" destId="{3DFF79AE-6A8E-4DC4-8A76-D9DCBE2A7915}" srcOrd="0" destOrd="0" presId="urn:microsoft.com/office/officeart/2005/8/layout/pList2"/>
    <dgm:cxn modelId="{F08708AF-67B2-42F4-9F37-174D7896C1D0}" type="presParOf" srcId="{C6D57938-8B2B-4820-A30D-42BE5F6682A9}" destId="{8AD0CB77-3B74-474E-AD50-018F80D5AB42}" srcOrd="1" destOrd="0" presId="urn:microsoft.com/office/officeart/2005/8/layout/pList2"/>
    <dgm:cxn modelId="{09AC9562-A8E4-473F-911D-3256CE2018AA}" type="presParOf" srcId="{C6D57938-8B2B-4820-A30D-42BE5F6682A9}" destId="{BF45E95B-FC56-4400-A5B7-85F61C812C2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68A02-E623-483C-9934-7CBE2D7303E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DDA5D6C-174F-43A8-A913-B108DFDFDB23}">
      <dgm:prSet phldrT="[Текст]" custT="1"/>
      <dgm:spPr/>
      <dgm:t>
        <a:bodyPr/>
        <a:lstStyle/>
        <a:p>
          <a:r>
            <a:rPr lang="ru-RU" sz="3200" b="1" dirty="0"/>
            <a:t>Легкие</a:t>
          </a:r>
        </a:p>
        <a:p>
          <a:r>
            <a:rPr lang="ru-RU" sz="1600" b="1" dirty="0"/>
            <a:t>Кислородная недостаточность, проблемы с дыханием, отдышка</a:t>
          </a:r>
        </a:p>
      </dgm:t>
    </dgm:pt>
    <dgm:pt modelId="{4A4F6B07-4BD2-41AA-89D8-1A4A0EA8B5E5}" type="parTrans" cxnId="{153EBC6E-D16F-4AB8-8D23-327ED25503F7}">
      <dgm:prSet/>
      <dgm:spPr/>
      <dgm:t>
        <a:bodyPr/>
        <a:lstStyle/>
        <a:p>
          <a:endParaRPr lang="ru-RU"/>
        </a:p>
      </dgm:t>
    </dgm:pt>
    <dgm:pt modelId="{AC592DA2-2579-4E49-92BD-B62805CD4BA6}" type="sibTrans" cxnId="{153EBC6E-D16F-4AB8-8D23-327ED25503F7}">
      <dgm:prSet/>
      <dgm:spPr/>
      <dgm:t>
        <a:bodyPr/>
        <a:lstStyle/>
        <a:p>
          <a:endParaRPr lang="ru-RU"/>
        </a:p>
      </dgm:t>
    </dgm:pt>
    <dgm:pt modelId="{A735FD98-6643-4215-BC36-D22A8C373E37}">
      <dgm:prSet phldrT="[Текст]" custT="1"/>
      <dgm:spPr/>
      <dgm:t>
        <a:bodyPr/>
        <a:lstStyle/>
        <a:p>
          <a:r>
            <a:rPr lang="ru-RU" sz="3200" b="1" dirty="0"/>
            <a:t>Полость рта</a:t>
          </a:r>
        </a:p>
        <a:p>
          <a:r>
            <a:rPr lang="ru-RU" sz="1600" b="1" dirty="0"/>
            <a:t>Изменение вкусовой чувствительности, неприятный запах, болезни десен, налет на зубах </a:t>
          </a:r>
          <a:r>
            <a:rPr lang="ru-RU" sz="3200" b="1" dirty="0"/>
            <a:t> </a:t>
          </a:r>
        </a:p>
      </dgm:t>
    </dgm:pt>
    <dgm:pt modelId="{E72AABA6-732B-4B0C-818E-1B5977A76BDE}" type="parTrans" cxnId="{7C638C7D-65ED-4982-97A6-D1CA38446ACA}">
      <dgm:prSet/>
      <dgm:spPr/>
      <dgm:t>
        <a:bodyPr/>
        <a:lstStyle/>
        <a:p>
          <a:endParaRPr lang="ru-RU"/>
        </a:p>
      </dgm:t>
    </dgm:pt>
    <dgm:pt modelId="{223A91D5-5DD7-4F40-B83D-D9A2F35EBE6A}" type="sibTrans" cxnId="{7C638C7D-65ED-4982-97A6-D1CA38446ACA}">
      <dgm:prSet/>
      <dgm:spPr/>
      <dgm:t>
        <a:bodyPr/>
        <a:lstStyle/>
        <a:p>
          <a:endParaRPr lang="ru-RU"/>
        </a:p>
      </dgm:t>
    </dgm:pt>
    <dgm:pt modelId="{0439D910-E944-43E4-A559-6BA872F98C8A}">
      <dgm:prSet phldrT="[Текст]" custT="1"/>
      <dgm:spPr/>
      <dgm:t>
        <a:bodyPr/>
        <a:lstStyle/>
        <a:p>
          <a:r>
            <a:rPr lang="ru-RU" sz="3200" b="1" dirty="0"/>
            <a:t>Сердце</a:t>
          </a:r>
        </a:p>
        <a:p>
          <a:r>
            <a:rPr lang="ru-RU" sz="1600" b="1" dirty="0"/>
            <a:t>Спазм сосудов, повышенное артериальное давление,  причина развития сердечно-сосудистых заболеваний </a:t>
          </a:r>
        </a:p>
        <a:p>
          <a:r>
            <a:rPr lang="ru-RU" sz="4900" dirty="0"/>
            <a:t> </a:t>
          </a:r>
        </a:p>
      </dgm:t>
    </dgm:pt>
    <dgm:pt modelId="{F88138EC-DCD1-4975-9514-DAAE0B3B3134}" type="parTrans" cxnId="{096F38F8-737E-47E2-B144-EB41050A140A}">
      <dgm:prSet/>
      <dgm:spPr/>
      <dgm:t>
        <a:bodyPr/>
        <a:lstStyle/>
        <a:p>
          <a:endParaRPr lang="ru-RU"/>
        </a:p>
      </dgm:t>
    </dgm:pt>
    <dgm:pt modelId="{BE24882A-B933-4FBF-86BB-BF2D23E8F33C}" type="sibTrans" cxnId="{096F38F8-737E-47E2-B144-EB41050A140A}">
      <dgm:prSet/>
      <dgm:spPr/>
      <dgm:t>
        <a:bodyPr/>
        <a:lstStyle/>
        <a:p>
          <a:endParaRPr lang="ru-RU"/>
        </a:p>
      </dgm:t>
    </dgm:pt>
    <dgm:pt modelId="{ABD3517E-4AC4-4240-A771-6DA9E39EEDA4}" type="pres">
      <dgm:prSet presAssocID="{A6B68A02-E623-483C-9934-7CBE2D7303E9}" presName="Name0" presStyleCnt="0">
        <dgm:presLayoutVars>
          <dgm:dir/>
          <dgm:resizeHandles val="exact"/>
        </dgm:presLayoutVars>
      </dgm:prSet>
      <dgm:spPr/>
    </dgm:pt>
    <dgm:pt modelId="{21BFA72D-47F4-4F14-A053-B8EEE9495049}" type="pres">
      <dgm:prSet presAssocID="{A6B68A02-E623-483C-9934-7CBE2D7303E9}" presName="bkgdShp" presStyleLbl="alignAccFollowNode1" presStyleIdx="0" presStyleCnt="1"/>
      <dgm:spPr/>
    </dgm:pt>
    <dgm:pt modelId="{53D21042-A652-45E4-BC2A-B0542F680DDB}" type="pres">
      <dgm:prSet presAssocID="{A6B68A02-E623-483C-9934-7CBE2D7303E9}" presName="linComp" presStyleCnt="0"/>
      <dgm:spPr/>
    </dgm:pt>
    <dgm:pt modelId="{2A47E18D-9499-4608-9224-3AD24528CECD}" type="pres">
      <dgm:prSet presAssocID="{4DDA5D6C-174F-43A8-A913-B108DFDFDB23}" presName="compNode" presStyleCnt="0"/>
      <dgm:spPr/>
    </dgm:pt>
    <dgm:pt modelId="{45BA8016-3E6F-4940-9A3C-1CF18A913877}" type="pres">
      <dgm:prSet presAssocID="{4DDA5D6C-174F-43A8-A913-B108DFDFDB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D8861-C1C6-4720-A2D5-A529F96521E5}" type="pres">
      <dgm:prSet presAssocID="{4DDA5D6C-174F-43A8-A913-B108DFDFDB23}" presName="invisiNode" presStyleLbl="node1" presStyleIdx="0" presStyleCnt="3"/>
      <dgm:spPr/>
    </dgm:pt>
    <dgm:pt modelId="{FFEC1F5E-B498-465B-A0C2-2C8708A8E461}" type="pres">
      <dgm:prSet presAssocID="{4DDA5D6C-174F-43A8-A913-B108DFDFDB23}" presName="imagNode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7000" b="-37000"/>
          </a:stretch>
        </a:blipFill>
      </dgm:spPr>
    </dgm:pt>
    <dgm:pt modelId="{4CEADBDB-B776-43F0-B425-BD24F6B99AF6}" type="pres">
      <dgm:prSet presAssocID="{AC592DA2-2579-4E49-92BD-B62805CD4B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4854A4-9C1F-4D18-9F94-7FE53E4C76EF}" type="pres">
      <dgm:prSet presAssocID="{A735FD98-6643-4215-BC36-D22A8C373E37}" presName="compNode" presStyleCnt="0"/>
      <dgm:spPr/>
    </dgm:pt>
    <dgm:pt modelId="{4035E0D1-9A1A-4128-A6F4-57C176BE229E}" type="pres">
      <dgm:prSet presAssocID="{A735FD98-6643-4215-BC36-D22A8C373E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E46EB-5B1F-4035-928F-90667F2DAD0D}" type="pres">
      <dgm:prSet presAssocID="{A735FD98-6643-4215-BC36-D22A8C373E37}" presName="invisiNode" presStyleLbl="node1" presStyleIdx="1" presStyleCnt="3"/>
      <dgm:spPr/>
    </dgm:pt>
    <dgm:pt modelId="{C5A5D176-2BD8-4A3B-843F-9AC4EA812835}" type="pres">
      <dgm:prSet presAssocID="{A735FD98-6643-4215-BC36-D22A8C373E37}" presName="imagNode" presStyleLbl="fgImgPlace1" presStyleIdx="1" presStyleCnt="3" custLinFactX="10864" custLinFactNeighborX="100000" custLinFactNeighborY="737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75986BF-952F-4C00-B80A-B50E4266CB9C}" type="pres">
      <dgm:prSet presAssocID="{223A91D5-5DD7-4F40-B83D-D9A2F35EBE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5804E0-B90A-49A8-BB9E-C8F921BA439A}" type="pres">
      <dgm:prSet presAssocID="{0439D910-E944-43E4-A559-6BA872F98C8A}" presName="compNode" presStyleCnt="0"/>
      <dgm:spPr/>
    </dgm:pt>
    <dgm:pt modelId="{B1A60DB2-FB53-49C6-8CAA-314238F4323D}" type="pres">
      <dgm:prSet presAssocID="{0439D910-E944-43E4-A559-6BA872F98C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68B98-465A-40F1-A0EA-C2F35DBE37A8}" type="pres">
      <dgm:prSet presAssocID="{0439D910-E944-43E4-A559-6BA872F98C8A}" presName="invisiNode" presStyleLbl="node1" presStyleIdx="2" presStyleCnt="3"/>
      <dgm:spPr/>
    </dgm:pt>
    <dgm:pt modelId="{3FDCB0AC-258D-4749-B5AF-AC4A8D481729}" type="pres">
      <dgm:prSet presAssocID="{0439D910-E944-43E4-A559-6BA872F98C8A}" presName="imagNode" presStyleLbl="fgImgPlace1" presStyleIdx="2" presStyleCnt="3" custLinFactX="-9951" custLinFactNeighborX="-100000" custLinFactNeighborY="738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9D9A5EBB-9ADD-4CDC-A336-D923E3B6D9B5}" type="presOf" srcId="{0439D910-E944-43E4-A559-6BA872F98C8A}" destId="{B1A60DB2-FB53-49C6-8CAA-314238F4323D}" srcOrd="0" destOrd="0" presId="urn:microsoft.com/office/officeart/2005/8/layout/pList2"/>
    <dgm:cxn modelId="{083130BA-ECD9-4F89-ADB3-0AC18230B739}" type="presOf" srcId="{AC592DA2-2579-4E49-92BD-B62805CD4BA6}" destId="{4CEADBDB-B776-43F0-B425-BD24F6B99AF6}" srcOrd="0" destOrd="0" presId="urn:microsoft.com/office/officeart/2005/8/layout/pList2"/>
    <dgm:cxn modelId="{ACFBE03E-09C5-4B92-B339-BED1A6F29FB6}" type="presOf" srcId="{A6B68A02-E623-483C-9934-7CBE2D7303E9}" destId="{ABD3517E-4AC4-4240-A771-6DA9E39EEDA4}" srcOrd="0" destOrd="0" presId="urn:microsoft.com/office/officeart/2005/8/layout/pList2"/>
    <dgm:cxn modelId="{7C638C7D-65ED-4982-97A6-D1CA38446ACA}" srcId="{A6B68A02-E623-483C-9934-7CBE2D7303E9}" destId="{A735FD98-6643-4215-BC36-D22A8C373E37}" srcOrd="1" destOrd="0" parTransId="{E72AABA6-732B-4B0C-818E-1B5977A76BDE}" sibTransId="{223A91D5-5DD7-4F40-B83D-D9A2F35EBE6A}"/>
    <dgm:cxn modelId="{E22FE7D5-426C-41D0-BD4D-A6553FBF9DEC}" type="presOf" srcId="{4DDA5D6C-174F-43A8-A913-B108DFDFDB23}" destId="{45BA8016-3E6F-4940-9A3C-1CF18A913877}" srcOrd="0" destOrd="0" presId="urn:microsoft.com/office/officeart/2005/8/layout/pList2"/>
    <dgm:cxn modelId="{35DC389A-20FF-49B3-AFBA-C63C8245C8A8}" type="presOf" srcId="{223A91D5-5DD7-4F40-B83D-D9A2F35EBE6A}" destId="{375986BF-952F-4C00-B80A-B50E4266CB9C}" srcOrd="0" destOrd="0" presId="urn:microsoft.com/office/officeart/2005/8/layout/pList2"/>
    <dgm:cxn modelId="{153EBC6E-D16F-4AB8-8D23-327ED25503F7}" srcId="{A6B68A02-E623-483C-9934-7CBE2D7303E9}" destId="{4DDA5D6C-174F-43A8-A913-B108DFDFDB23}" srcOrd="0" destOrd="0" parTransId="{4A4F6B07-4BD2-41AA-89D8-1A4A0EA8B5E5}" sibTransId="{AC592DA2-2579-4E49-92BD-B62805CD4BA6}"/>
    <dgm:cxn modelId="{096F38F8-737E-47E2-B144-EB41050A140A}" srcId="{A6B68A02-E623-483C-9934-7CBE2D7303E9}" destId="{0439D910-E944-43E4-A559-6BA872F98C8A}" srcOrd="2" destOrd="0" parTransId="{F88138EC-DCD1-4975-9514-DAAE0B3B3134}" sibTransId="{BE24882A-B933-4FBF-86BB-BF2D23E8F33C}"/>
    <dgm:cxn modelId="{AE81A276-D9B8-4797-B5D8-F0A5C407BB9D}" type="presOf" srcId="{A735FD98-6643-4215-BC36-D22A8C373E37}" destId="{4035E0D1-9A1A-4128-A6F4-57C176BE229E}" srcOrd="0" destOrd="0" presId="urn:microsoft.com/office/officeart/2005/8/layout/pList2"/>
    <dgm:cxn modelId="{038B3B2C-5A7E-4642-A803-022EC013C3CB}" type="presParOf" srcId="{ABD3517E-4AC4-4240-A771-6DA9E39EEDA4}" destId="{21BFA72D-47F4-4F14-A053-B8EEE9495049}" srcOrd="0" destOrd="0" presId="urn:microsoft.com/office/officeart/2005/8/layout/pList2"/>
    <dgm:cxn modelId="{ACEF7215-09E6-4CF6-AF7D-70AD6342D3E8}" type="presParOf" srcId="{ABD3517E-4AC4-4240-A771-6DA9E39EEDA4}" destId="{53D21042-A652-45E4-BC2A-B0542F680DDB}" srcOrd="1" destOrd="0" presId="urn:microsoft.com/office/officeart/2005/8/layout/pList2"/>
    <dgm:cxn modelId="{F2B7E1DA-2516-4C8A-AA05-02CA8955E2A9}" type="presParOf" srcId="{53D21042-A652-45E4-BC2A-B0542F680DDB}" destId="{2A47E18D-9499-4608-9224-3AD24528CECD}" srcOrd="0" destOrd="0" presId="urn:microsoft.com/office/officeart/2005/8/layout/pList2"/>
    <dgm:cxn modelId="{47AE7144-44F3-4D05-A911-5C90B3FE0FDC}" type="presParOf" srcId="{2A47E18D-9499-4608-9224-3AD24528CECD}" destId="{45BA8016-3E6F-4940-9A3C-1CF18A913877}" srcOrd="0" destOrd="0" presId="urn:microsoft.com/office/officeart/2005/8/layout/pList2"/>
    <dgm:cxn modelId="{6E126660-1947-4736-AD6C-42F671D458EE}" type="presParOf" srcId="{2A47E18D-9499-4608-9224-3AD24528CECD}" destId="{3F0D8861-C1C6-4720-A2D5-A529F96521E5}" srcOrd="1" destOrd="0" presId="urn:microsoft.com/office/officeart/2005/8/layout/pList2"/>
    <dgm:cxn modelId="{787A5CFE-868C-486F-915D-0449B27F44EA}" type="presParOf" srcId="{2A47E18D-9499-4608-9224-3AD24528CECD}" destId="{FFEC1F5E-B498-465B-A0C2-2C8708A8E461}" srcOrd="2" destOrd="0" presId="urn:microsoft.com/office/officeart/2005/8/layout/pList2"/>
    <dgm:cxn modelId="{BCC7E403-9262-4142-866D-B8D3D8CB6AA1}" type="presParOf" srcId="{53D21042-A652-45E4-BC2A-B0542F680DDB}" destId="{4CEADBDB-B776-43F0-B425-BD24F6B99AF6}" srcOrd="1" destOrd="0" presId="urn:microsoft.com/office/officeart/2005/8/layout/pList2"/>
    <dgm:cxn modelId="{551F43FB-AD7F-484A-B390-D5922D95AEFC}" type="presParOf" srcId="{53D21042-A652-45E4-BC2A-B0542F680DDB}" destId="{8E4854A4-9C1F-4D18-9F94-7FE53E4C76EF}" srcOrd="2" destOrd="0" presId="urn:microsoft.com/office/officeart/2005/8/layout/pList2"/>
    <dgm:cxn modelId="{6903E166-67FF-4960-86AE-3D62C77E18A3}" type="presParOf" srcId="{8E4854A4-9C1F-4D18-9F94-7FE53E4C76EF}" destId="{4035E0D1-9A1A-4128-A6F4-57C176BE229E}" srcOrd="0" destOrd="0" presId="urn:microsoft.com/office/officeart/2005/8/layout/pList2"/>
    <dgm:cxn modelId="{019F3B05-5B4C-43AE-9AED-E805AEF37DBB}" type="presParOf" srcId="{8E4854A4-9C1F-4D18-9F94-7FE53E4C76EF}" destId="{183E46EB-5B1F-4035-928F-90667F2DAD0D}" srcOrd="1" destOrd="0" presId="urn:microsoft.com/office/officeart/2005/8/layout/pList2"/>
    <dgm:cxn modelId="{3F9AC0CA-1A3E-4FE3-97D9-359004EF1D0F}" type="presParOf" srcId="{8E4854A4-9C1F-4D18-9F94-7FE53E4C76EF}" destId="{C5A5D176-2BD8-4A3B-843F-9AC4EA812835}" srcOrd="2" destOrd="0" presId="urn:microsoft.com/office/officeart/2005/8/layout/pList2"/>
    <dgm:cxn modelId="{A011C338-66E3-4268-A5C2-7948A711CA43}" type="presParOf" srcId="{53D21042-A652-45E4-BC2A-B0542F680DDB}" destId="{375986BF-952F-4C00-B80A-B50E4266CB9C}" srcOrd="3" destOrd="0" presId="urn:microsoft.com/office/officeart/2005/8/layout/pList2"/>
    <dgm:cxn modelId="{C5ECF3CA-844A-4DC4-954E-81274DB7744E}" type="presParOf" srcId="{53D21042-A652-45E4-BC2A-B0542F680DDB}" destId="{2E5804E0-B90A-49A8-BB9E-C8F921BA439A}" srcOrd="4" destOrd="0" presId="urn:microsoft.com/office/officeart/2005/8/layout/pList2"/>
    <dgm:cxn modelId="{A3A5BA92-F65E-4639-A907-3990839A56C9}" type="presParOf" srcId="{2E5804E0-B90A-49A8-BB9E-C8F921BA439A}" destId="{B1A60DB2-FB53-49C6-8CAA-314238F4323D}" srcOrd="0" destOrd="0" presId="urn:microsoft.com/office/officeart/2005/8/layout/pList2"/>
    <dgm:cxn modelId="{CF5944F0-836C-4452-9C2C-2F9E9129FCEF}" type="presParOf" srcId="{2E5804E0-B90A-49A8-BB9E-C8F921BA439A}" destId="{6BB68B98-465A-40F1-A0EA-C2F35DBE37A8}" srcOrd="1" destOrd="0" presId="urn:microsoft.com/office/officeart/2005/8/layout/pList2"/>
    <dgm:cxn modelId="{F543841C-D701-41DE-B5F9-1DEF756E0C74}" type="presParOf" srcId="{2E5804E0-B90A-49A8-BB9E-C8F921BA439A}" destId="{3FDCB0AC-258D-4749-B5AF-AC4A8D48172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81333-A24B-4D64-A8D7-CC373B63CCF1}">
      <dsp:nvSpPr>
        <dsp:cNvPr id="0" name=""/>
        <dsp:cNvSpPr/>
      </dsp:nvSpPr>
      <dsp:spPr>
        <a:xfrm>
          <a:off x="0" y="0"/>
          <a:ext cx="10190163" cy="20552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753B2-9246-4011-AA96-044B11FF50D7}">
      <dsp:nvSpPr>
        <dsp:cNvPr id="0" name=""/>
        <dsp:cNvSpPr/>
      </dsp:nvSpPr>
      <dsp:spPr>
        <a:xfrm>
          <a:off x="310382" y="258068"/>
          <a:ext cx="2990437" cy="15071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6121A-05BF-4342-B3A8-B4768396C134}">
      <dsp:nvSpPr>
        <dsp:cNvPr id="0" name=""/>
        <dsp:cNvSpPr/>
      </dsp:nvSpPr>
      <dsp:spPr>
        <a:xfrm rot="10800000">
          <a:off x="160650" y="1975448"/>
          <a:ext cx="2990437" cy="25758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Мозг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Плохо воспринимается информация, ухудшение психического здоровья, ухудшение речи, зрения, координации движений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39865" y="1975448"/>
        <a:ext cx="2832007" cy="2496599"/>
      </dsp:txXfrm>
    </dsp:sp>
    <dsp:sp modelId="{98A4E9E9-C9E4-4A42-9B9D-E369C92E0A5C}">
      <dsp:nvSpPr>
        <dsp:cNvPr id="0" name=""/>
        <dsp:cNvSpPr/>
      </dsp:nvSpPr>
      <dsp:spPr>
        <a:xfrm>
          <a:off x="3599862" y="245006"/>
          <a:ext cx="2990437" cy="15071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B1C48-2CB9-4053-ACD9-6DB5D29B56F9}">
      <dsp:nvSpPr>
        <dsp:cNvPr id="0" name=""/>
        <dsp:cNvSpPr/>
      </dsp:nvSpPr>
      <dsp:spPr>
        <a:xfrm rot="10800000">
          <a:off x="3599862" y="1968163"/>
          <a:ext cx="2990437" cy="26280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Сердце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/>
            <a:t>Проблемы с артериальным давлением</a:t>
          </a:r>
          <a:endParaRPr lang="en-US" sz="1600" b="0" kern="1200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/>
            <a:t> </a:t>
          </a:r>
        </a:p>
      </dsp:txBody>
      <dsp:txXfrm rot="10800000">
        <a:off x="3680684" y="1968163"/>
        <a:ext cx="2828793" cy="2547241"/>
      </dsp:txXfrm>
    </dsp:sp>
    <dsp:sp modelId="{BF45E95B-FC56-4400-A5B7-85F61C812C2E}">
      <dsp:nvSpPr>
        <dsp:cNvPr id="0" name=""/>
        <dsp:cNvSpPr/>
      </dsp:nvSpPr>
      <dsp:spPr>
        <a:xfrm>
          <a:off x="6889343" y="245201"/>
          <a:ext cx="2990437" cy="15071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F79AE-6A8E-4DC4-8A76-D9DCBE2A7915}">
      <dsp:nvSpPr>
        <dsp:cNvPr id="0" name=""/>
        <dsp:cNvSpPr/>
      </dsp:nvSpPr>
      <dsp:spPr>
        <a:xfrm rot="10800000">
          <a:off x="6889343" y="1968747"/>
          <a:ext cx="2990437" cy="26272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Почки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 отравляются токсинами, потом в них могут образоваться камни. </a:t>
          </a:r>
          <a:r>
            <a:rPr lang="ru-RU" sz="1600" kern="1200" dirty="0"/>
            <a:t>Воспаления в мочевом пузыре, развитие злокачественных новообразований</a:t>
          </a:r>
          <a:endParaRPr lang="ru-RU" sz="1600" b="1" kern="1200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10800000">
        <a:off x="6970141" y="1968747"/>
        <a:ext cx="2828841" cy="2546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A72D-47F4-4F14-A053-B8EEE9495049}">
      <dsp:nvSpPr>
        <dsp:cNvPr id="0" name=""/>
        <dsp:cNvSpPr/>
      </dsp:nvSpPr>
      <dsp:spPr>
        <a:xfrm>
          <a:off x="0" y="0"/>
          <a:ext cx="10157823" cy="19816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C1F5E-B498-465B-A0C2-2C8708A8E461}">
      <dsp:nvSpPr>
        <dsp:cNvPr id="0" name=""/>
        <dsp:cNvSpPr/>
      </dsp:nvSpPr>
      <dsp:spPr>
        <a:xfrm>
          <a:off x="304734" y="264219"/>
          <a:ext cx="2983860" cy="14532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7000" b="-3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A8016-3E6F-4940-9A3C-1CF18A913877}">
      <dsp:nvSpPr>
        <dsp:cNvPr id="0" name=""/>
        <dsp:cNvSpPr/>
      </dsp:nvSpPr>
      <dsp:spPr>
        <a:xfrm rot="10800000">
          <a:off x="304734" y="1981643"/>
          <a:ext cx="2983860" cy="24220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Легкие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Кислородная недостаточность, проблемы с дыханием, отдышка</a:t>
          </a:r>
        </a:p>
      </dsp:txBody>
      <dsp:txXfrm rot="10800000">
        <a:off x="379219" y="1981643"/>
        <a:ext cx="2834890" cy="2347524"/>
      </dsp:txXfrm>
    </dsp:sp>
    <dsp:sp modelId="{C5A5D176-2BD8-4A3B-843F-9AC4EA812835}">
      <dsp:nvSpPr>
        <dsp:cNvPr id="0" name=""/>
        <dsp:cNvSpPr/>
      </dsp:nvSpPr>
      <dsp:spPr>
        <a:xfrm>
          <a:off x="6895008" y="274929"/>
          <a:ext cx="2983860" cy="14532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5E0D1-9A1A-4128-A6F4-57C176BE229E}">
      <dsp:nvSpPr>
        <dsp:cNvPr id="0" name=""/>
        <dsp:cNvSpPr/>
      </dsp:nvSpPr>
      <dsp:spPr>
        <a:xfrm rot="10800000">
          <a:off x="3586981" y="1981643"/>
          <a:ext cx="2983860" cy="24220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Полость рта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Изменение вкусовой чувствительности, неприятный запах, болезни десен, налет на зубах </a:t>
          </a:r>
          <a:r>
            <a:rPr lang="ru-RU" sz="3200" b="1" kern="1200" dirty="0"/>
            <a:t> </a:t>
          </a:r>
        </a:p>
      </dsp:txBody>
      <dsp:txXfrm rot="10800000">
        <a:off x="3661466" y="1981643"/>
        <a:ext cx="2834890" cy="2347524"/>
      </dsp:txXfrm>
    </dsp:sp>
    <dsp:sp modelId="{3FDCB0AC-258D-4749-B5AF-AC4A8D481729}">
      <dsp:nvSpPr>
        <dsp:cNvPr id="0" name=""/>
        <dsp:cNvSpPr/>
      </dsp:nvSpPr>
      <dsp:spPr>
        <a:xfrm>
          <a:off x="3588443" y="274943"/>
          <a:ext cx="2983860" cy="14532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 b="-3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60DB2-FB53-49C6-8CAA-314238F4323D}">
      <dsp:nvSpPr>
        <dsp:cNvPr id="0" name=""/>
        <dsp:cNvSpPr/>
      </dsp:nvSpPr>
      <dsp:spPr>
        <a:xfrm rot="10800000">
          <a:off x="6869227" y="1981643"/>
          <a:ext cx="2983860" cy="24220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Сердце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Спазм сосудов, повышенное артериальное давление,  причина развития сердечно-сосудистых заболеваний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/>
            <a:t> </a:t>
          </a:r>
        </a:p>
      </dsp:txBody>
      <dsp:txXfrm rot="10800000">
        <a:off x="6943712" y="1981643"/>
        <a:ext cx="2834890" cy="2347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6E5FE-2FA9-4B5F-9C59-85167A80448C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7E58F-988D-46B4-ABF3-70A3853B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4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7E58F-988D-46B4-ABF3-70A3853B61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2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7E58F-988D-46B4-ABF3-70A3853B61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5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7E58F-988D-46B4-ABF3-70A3853B61A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9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Включай в ежедневный рацион зерновые продукты,  овощи, зелень, фрукты и ягоды, молочные продукты, мясо или рыбу, яйца. На завтрак лучше всего есть кашу, а для большей ее калорийности и полноценности, разнообразия вкуса можно добавить по желанию фрукты, ягоды, изюм, орехи, сухофрукты, сливочное масло. 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Обед должен включать 3 блюда: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На первое блюдо — овощные, крупяные, молочные супы.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На второе блюдо — мясные, рыбные или куриные котлеты, биточки, рулеты. В качестве гарнира лучше использовать овощи или крупы.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На третье блюдо — свежие фрукты, соки, ягоды. 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На ужин предпочтительно выбирать овощно-крупяные блюда, запеканки.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8D77A-8D13-416E-B5CE-436AB103824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0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7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6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9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4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7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5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0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9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6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093CF85-0248-4CE6-8D24-CECBA8399B2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37C6462-14A4-4388-91B4-CFBD9BBC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7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D25F4-7103-42FA-B2C6-5F024A84D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1925775"/>
            <a:ext cx="10226804" cy="1917512"/>
          </a:xfrm>
        </p:spPr>
        <p:txBody>
          <a:bodyPr>
            <a:normAutofit fontScale="90000"/>
          </a:bodyPr>
          <a:lstStyle/>
          <a:p>
            <a:r>
              <a:rPr lang="ru-RU" dirty="0"/>
              <a:t>Твоя жизнь – твоя ответственность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9F6294-FF10-4550-A811-49F0A9229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1585" y="4855056"/>
            <a:ext cx="3462291" cy="138816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/>
                </a:solidFill>
              </a:rPr>
              <a:t>Психолог </a:t>
            </a:r>
            <a:r>
              <a:rPr lang="ru-RU" altLang="ru-RU" sz="1600" dirty="0" err="1">
                <a:solidFill>
                  <a:schemeClr val="tx1"/>
                </a:solidFill>
              </a:rPr>
              <a:t>ЦОЗДиП</a:t>
            </a:r>
            <a:endParaRPr lang="ru-RU" altLang="ru-RU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/>
                </a:solidFill>
              </a:rPr>
              <a:t>Кривошеева Юлия Александровна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/>
                </a:solidFill>
              </a:rPr>
              <a:t>Руководитель Центра </a:t>
            </a:r>
          </a:p>
          <a:p>
            <a:pPr>
              <a:spcBef>
                <a:spcPct val="0"/>
              </a:spcBef>
            </a:pPr>
            <a:r>
              <a:rPr lang="ru-RU" altLang="ru-RU" sz="1600" dirty="0" err="1">
                <a:solidFill>
                  <a:schemeClr val="tx1"/>
                </a:solidFill>
              </a:rPr>
              <a:t>Татарева</a:t>
            </a:r>
            <a:r>
              <a:rPr lang="ru-RU" altLang="ru-RU" sz="1600" dirty="0">
                <a:solidFill>
                  <a:schemeClr val="tx1"/>
                </a:solidFill>
              </a:rPr>
              <a:t> Светлана Викторовна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221F02E-BE39-4818-ABC3-849C8B4A3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409" y="494638"/>
            <a:ext cx="1183885" cy="118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7F30100-4D31-4B33-BADF-CAD8942E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613" y="396340"/>
            <a:ext cx="1085587" cy="108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7D025B-B986-476B-B897-84E4C7FEE3CE}"/>
              </a:ext>
            </a:extLst>
          </p:cNvPr>
          <p:cNvSpPr/>
          <p:nvPr/>
        </p:nvSpPr>
        <p:spPr>
          <a:xfrm>
            <a:off x="1821294" y="531844"/>
            <a:ext cx="8638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/>
              <a:t>МИНИСТЕРСТВО ЗДРАВООХРАНЕНИЯ СВЕРДЛОВСКОЙ ОБЛАСТИ</a:t>
            </a:r>
          </a:p>
          <a:p>
            <a:pPr algn="ctr">
              <a:spcBef>
                <a:spcPct val="0"/>
              </a:spcBef>
            </a:pPr>
            <a:r>
              <a:rPr lang="ru-RU" altLang="ru-RU" dirty="0"/>
              <a:t>ГБПОУ «СВЕРДЛОВСКИЙ ОБЛАСТНОЙ МЕДИЦИНСКИЙ КОЛЛЕДЖ»</a:t>
            </a:r>
          </a:p>
          <a:p>
            <a:pPr algn="ctr">
              <a:spcBef>
                <a:spcPct val="0"/>
              </a:spcBef>
            </a:pPr>
            <a:r>
              <a:rPr lang="ru-RU" altLang="ru-RU" dirty="0"/>
              <a:t>ЦЕНТР ОХРАНЫ ЗДОРОВЬЯ ДЕТЕЙ И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87553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88823F8-E3A9-4C51-B57E-2DBFD90E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77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Режим дня - это определенный распорядок труда, отдыха, питания и сна. </a:t>
            </a:r>
            <a:endParaRPr lang="ru-RU" sz="32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F8709BB-A052-411E-BD1E-17C8CB3FE9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020" y="4404041"/>
            <a:ext cx="4361895" cy="212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95E651-2699-456C-9980-9E2BB832E120}"/>
              </a:ext>
            </a:extLst>
          </p:cNvPr>
          <p:cNvSpPr txBox="1"/>
          <p:nvPr/>
        </p:nvSpPr>
        <p:spPr>
          <a:xfrm>
            <a:off x="754603" y="1403237"/>
            <a:ext cx="10200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ПРАВИЛА ЗДОРОВОГО СНА:</a:t>
            </a:r>
          </a:p>
          <a:p>
            <a:pPr algn="ctr"/>
            <a:endParaRPr lang="ru-RU" sz="28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Ложиться спать в одно и то же время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Ограничивать после 19.00 эмоциональные нагрузки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Сформировать собственные полезные привычки: вечерний душ или ванна, прогулка или чтение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Кровать у ребёнка должна быть ровной, не провисающей, с невысокой подушкой. Комнату нужно хорошо проветривать.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17CA649-DBE2-4E4B-8F0A-83FFFA9C7C4B}"/>
              </a:ext>
            </a:extLst>
          </p:cNvPr>
          <p:cNvSpPr/>
          <p:nvPr/>
        </p:nvSpPr>
        <p:spPr>
          <a:xfrm>
            <a:off x="5854824" y="4265559"/>
            <a:ext cx="5862221" cy="20804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Школьникам показано увеличивать обычную продолжительность сна (на 1 час) на время экзаменов, перед контрольными работами и при всякой напряжённой умственной деятельности.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При недосыпании страдает удельный вес той стадии сна (так называемый «быстрый сон»), от которой зависит способность к обучению и его успешность. </a:t>
            </a:r>
          </a:p>
        </p:txBody>
      </p:sp>
    </p:spTree>
    <p:extLst>
      <p:ext uri="{BB962C8B-B14F-4D97-AF65-F5344CB8AC3E}">
        <p14:creationId xmlns:p14="http://schemas.microsoft.com/office/powerpoint/2010/main" val="77211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1DC72D-C861-4122-8F51-F1060F59E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7990" y="4146111"/>
            <a:ext cx="3132570" cy="23748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FDF51-96B7-43F4-A39A-EC977A56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ПРАВИЛЬНО ОРГАНИЗОВАННОЕ ПИТАНИЕ – ЗАЛОГ НОРМАЛЬНОГО РОСТА И РАЗВИТИЯ! 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ED5FB-CFA0-431A-B31D-66D8085B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5" y="1269508"/>
            <a:ext cx="7759082" cy="3003829"/>
          </a:xfrm>
        </p:spPr>
        <p:txBody>
          <a:bodyPr>
            <a:normAutofit/>
          </a:bodyPr>
          <a:lstStyle/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Режим питания должен быть разумным, максимально разнообразным и полезным.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Для школьников требуется 5 приемов пищи в сутки в зависимости от нагрузки, через 4-5 часов. 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Пей достаточное количество жидкости.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Избегай еды на ходу из ресторанов быстрого питания, так как в такой еде обычно содержится большое количество жира, соли или сахара и недостаточно клетчатки, витаминов и минералов.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E27D0A-E219-4AB8-8CFE-B1C098AE50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1770" y="5033802"/>
            <a:ext cx="1473899" cy="1487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BAC21D-FE2C-40D4-8B70-853A19A442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76" y="4059850"/>
            <a:ext cx="3281795" cy="2461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EE7B3C-CB50-4AA2-8E51-E124CC27DE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821" y="1269508"/>
            <a:ext cx="3015884" cy="37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E7933919-D654-42D5-8671-1780CA596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8990" y="4613182"/>
            <a:ext cx="1783548" cy="174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C258E-EF54-47EC-81AB-402632D6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5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ДВИГАТЕЛЬНАЯ АКТИВНОСТЬ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7278B9-20C9-41A0-B7FC-428473676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15" y="1198197"/>
            <a:ext cx="10897897" cy="3183926"/>
          </a:xfrm>
        </p:spPr>
        <p:txBody>
          <a:bodyPr>
            <a:norm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Делай утреннюю гимнастику.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Гуляй на свежем воздухе не менее 2,5-3 часов.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Можно использовать пешие прогулки, прогулки с собакой, подвижные игры и занятия спортом на улице.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Дома можно организовать активный отдых с помощью тренажёров, спортивных комплексов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и интересных гимнастических упражнений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с мячом, скакалкой или потанцевать.</a:t>
            </a: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604C8C-C8CC-495C-BE4A-8AEEF0670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93"/>
          <a:stretch/>
        </p:blipFill>
        <p:spPr bwMode="auto">
          <a:xfrm>
            <a:off x="348280" y="4752517"/>
            <a:ext cx="1873223" cy="17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AFFE07-AA12-4938-B126-7D0759C738F6}"/>
              </a:ext>
            </a:extLst>
          </p:cNvPr>
          <p:cNvSpPr txBox="1"/>
          <p:nvPr/>
        </p:nvSpPr>
        <p:spPr>
          <a:xfrm>
            <a:off x="2025669" y="4501991"/>
            <a:ext cx="3577701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Преимущества прогулок на свежем воздухе: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Тонизирующее влияние на нервную систему, оптимальная двигательная активность.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CBD7BB-7D19-4D9D-B061-902643D0C439}"/>
              </a:ext>
            </a:extLst>
          </p:cNvPr>
          <p:cNvSpPr/>
          <p:nvPr/>
        </p:nvSpPr>
        <p:spPr>
          <a:xfrm>
            <a:off x="7041823" y="3267920"/>
            <a:ext cx="4511156" cy="154624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tx2"/>
                </a:solidFill>
              </a:rPr>
              <a:t>Не забывай: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</a:rPr>
              <a:t>Носить маску в общественных местах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</a:rPr>
              <a:t>Соблюдать социальную дистанцию 1,5-2 м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</a:rPr>
              <a:t>Обрабатывать руки антисептическим средством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</a:rPr>
              <a:t>Мыть руки с мылом после прихода с улицы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A927313-82EE-46D4-99AD-B0B95BEB4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1646" y="4120634"/>
            <a:ext cx="802200" cy="4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95A93F-2D57-4209-ACF9-939FA2F40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954" y="5046187"/>
            <a:ext cx="3623609" cy="14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6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C4425-9EBF-43D0-88B0-1DBF5E2D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ИСПОЛЬЗОВАНИЕ СМАРТФОНА И КОМПЬЮТЕРА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52900-7CC0-4893-83E7-BD5E3C86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9800"/>
            <a:ext cx="9779494" cy="4351338"/>
          </a:xfrm>
        </p:spPr>
        <p:txBody>
          <a:bodyPr/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Общая продолжительность использования смартфона и компьютера в день не должна превышать 2-х часов в день.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Ограничь использование смартфона для чтения.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Для профилактики зрительного утомления необходимо выполнять гимнастику для глаз, для профилактики общего утомления – разминку (наклоны, повороты туловища, приседания и др.)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Используй наушники не более часа на громкости не больше 60% от максимальной.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06CA26-D02B-4C77-AB30-E806F8709C62}"/>
              </a:ext>
            </a:extLst>
          </p:cNvPr>
          <p:cNvSpPr/>
          <p:nvPr/>
        </p:nvSpPr>
        <p:spPr>
          <a:xfrm>
            <a:off x="727537" y="3820696"/>
            <a:ext cx="6805475" cy="26721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chemeClr val="tx2"/>
                </a:solidFill>
              </a:rPr>
              <a:t>Правила работы за компьютером: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Расстояние от глаз до экрана компьютера должно быть не менее 50 см.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Делать перерыв каждые 15 минут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Непрерывная длительность работы за компьютером:   </a:t>
            </a:r>
          </a:p>
          <a:p>
            <a:pPr marL="628650" lvl="1" indent="-17145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для детей 6-10 лет- 15 мин;  </a:t>
            </a:r>
          </a:p>
          <a:p>
            <a:pPr marL="628650" lvl="1" indent="-17145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для детей 10-13 лет – 20 мин;   </a:t>
            </a:r>
          </a:p>
          <a:p>
            <a:pPr marL="628650" lvl="1" indent="-17145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старше 13 лет – 25-30 мин (на 2-м часу работы не более 20 мин).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82D622B-22F8-4579-BEE0-C7735EB17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96411" y="871623"/>
            <a:ext cx="936104" cy="186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91AD613-BBC1-48D8-9900-4309EC6A5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95161" y="2832259"/>
            <a:ext cx="969302" cy="159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A61BD-5055-4A47-97B5-5B8FB9870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86" t="17188" r="18134" b="16774"/>
          <a:stretch/>
        </p:blipFill>
        <p:spPr bwMode="auto">
          <a:xfrm>
            <a:off x="7839026" y="4088064"/>
            <a:ext cx="2350120" cy="236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3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4B426-FC21-442C-B396-3E99E29A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799" y="762000"/>
            <a:ext cx="9267537" cy="135636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Спасибо за внимание!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2C3DFD-B09C-4460-B450-F4205EDB57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" y="2796120"/>
            <a:ext cx="4660900" cy="31041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577B3D-4F92-4517-A1B5-C2560FF239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902" y="2796120"/>
            <a:ext cx="4533898" cy="301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3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2D86B-4C88-4DE9-8C76-475EB5CC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75" y="257452"/>
            <a:ext cx="9875520" cy="945028"/>
          </a:xfrm>
        </p:spPr>
        <p:txBody>
          <a:bodyPr/>
          <a:lstStyle/>
          <a:p>
            <a:pPr algn="ctr"/>
            <a:r>
              <a:rPr lang="ru-RU" b="1" dirty="0"/>
              <a:t>Привычки человека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8D7CDA8-7254-434D-9AEE-30CEB3B09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342728"/>
              </p:ext>
            </p:extLst>
          </p:nvPr>
        </p:nvGraphicFramePr>
        <p:xfrm>
          <a:off x="896645" y="1202480"/>
          <a:ext cx="10582181" cy="5144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91032">
                  <a:extLst>
                    <a:ext uri="{9D8B030D-6E8A-4147-A177-3AD203B41FA5}">
                      <a16:colId xmlns:a16="http://schemas.microsoft.com/office/drawing/2014/main" val="3909302637"/>
                    </a:ext>
                  </a:extLst>
                </a:gridCol>
                <a:gridCol w="5391149">
                  <a:extLst>
                    <a:ext uri="{9D8B030D-6E8A-4147-A177-3AD203B41FA5}">
                      <a16:colId xmlns:a16="http://schemas.microsoft.com/office/drawing/2014/main" val="1550344056"/>
                    </a:ext>
                  </a:extLst>
                </a:gridCol>
              </a:tblGrid>
              <a:tr h="1007887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2400" dirty="0"/>
                        <a:t>           Полезные привычки </a:t>
                      </a:r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2400" dirty="0"/>
                        <a:t>    Вредные привычки</a:t>
                      </a:r>
                    </a:p>
                  </a:txBody>
                  <a:tcPr marL="91442" marR="91442" marT="45710" marB="45710"/>
                </a:tc>
                <a:extLst>
                  <a:ext uri="{0D108BD9-81ED-4DB2-BD59-A6C34878D82A}">
                    <a16:rowId xmlns:a16="http://schemas.microsoft.com/office/drawing/2014/main" val="2755293617"/>
                  </a:ext>
                </a:extLst>
              </a:tr>
              <a:tr h="647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Привычка завтракать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Курение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2" marR="91442" marT="45710" marB="45710"/>
                </a:tc>
                <a:extLst>
                  <a:ext uri="{0D108BD9-81ED-4DB2-BD59-A6C34878D82A}">
                    <a16:rowId xmlns:a16="http://schemas.microsoft.com/office/drawing/2014/main" val="3241756159"/>
                  </a:ext>
                </a:extLst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Делать зарядку </a:t>
                      </a:r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Алкоголизм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2" marR="91442" marT="45710" marB="45710"/>
                </a:tc>
                <a:extLst>
                  <a:ext uri="{0D108BD9-81ED-4DB2-BD59-A6C34878D82A}">
                    <a16:rowId xmlns:a16="http://schemas.microsoft.com/office/drawing/2014/main" val="577310637"/>
                  </a:ext>
                </a:extLst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Привычка чистить зубы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Наркомания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2" marR="91442" marT="45710" marB="45710"/>
                </a:tc>
                <a:extLst>
                  <a:ext uri="{0D108BD9-81ED-4DB2-BD59-A6C34878D82A}">
                    <a16:rowId xmlns:a16="http://schemas.microsoft.com/office/drawing/2014/main" val="1878181412"/>
                  </a:ext>
                </a:extLst>
              </a:tr>
              <a:tr h="546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Привычка принимать контрастный душ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Переедание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2" marR="91442" marT="45710" marB="45710"/>
                </a:tc>
                <a:extLst>
                  <a:ext uri="{0D108BD9-81ED-4DB2-BD59-A6C34878D82A}">
                    <a16:rowId xmlns:a16="http://schemas.microsoft.com/office/drawing/2014/main" val="1314202295"/>
                  </a:ext>
                </a:extLst>
              </a:tr>
              <a:tr h="824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Привычка читать  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Компьютерная зависимость 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2" marR="91442" marT="45710" marB="45710"/>
                </a:tc>
                <a:extLst>
                  <a:ext uri="{0D108BD9-81ED-4DB2-BD59-A6C34878D82A}">
                    <a16:rowId xmlns:a16="http://schemas.microsoft.com/office/drawing/2014/main" val="1257961418"/>
                  </a:ext>
                </a:extLst>
              </a:tr>
              <a:tr h="74391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Привычка соблюдать режим дня</a:t>
                      </a:r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Грызть ногти</a:t>
                      </a:r>
                    </a:p>
                  </a:txBody>
                  <a:tcPr marL="91442" marR="91442" marT="45710" marB="45710"/>
                </a:tc>
                <a:extLst>
                  <a:ext uri="{0D108BD9-81ED-4DB2-BD59-A6C34878D82A}">
                    <a16:rowId xmlns:a16="http://schemas.microsoft.com/office/drawing/2014/main" val="3086493776"/>
                  </a:ext>
                </a:extLst>
              </a:tr>
            </a:tbl>
          </a:graphicData>
        </a:graphic>
      </p:graphicFrame>
      <p:pic>
        <p:nvPicPr>
          <p:cNvPr id="5" name="Рисунок 17" descr="Улыбающееся лицо без заливки">
            <a:extLst>
              <a:ext uri="{FF2B5EF4-FFF2-40B4-BE49-F238E27FC236}">
                <a16:creationId xmlns:a16="http://schemas.microsoft.com/office/drawing/2014/main" id="{9A35549B-DCD6-49C7-9D92-5585374CD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445" y="1305182"/>
            <a:ext cx="801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9" descr="Печальное лицо со сплошной заливкой">
            <a:extLst>
              <a:ext uri="{FF2B5EF4-FFF2-40B4-BE49-F238E27FC236}">
                <a16:creationId xmlns:a16="http://schemas.microsoft.com/office/drawing/2014/main" id="{12647F3D-C5DE-4ACA-9D61-D9279EBB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3193" y="1305182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8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C6D1FE-D94A-4C4B-90B7-199E5EFCB6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14" y="4597232"/>
            <a:ext cx="1482136" cy="15410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BF07BF-2857-4C64-852C-56E5BBF946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52" y="2616865"/>
            <a:ext cx="1358255" cy="13582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C285C3-8A7A-4898-AD63-8F0048750B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558" y="2163573"/>
            <a:ext cx="1541016" cy="15410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F65EB-F1D9-49D7-9385-4F75F281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44" y="387357"/>
            <a:ext cx="11370770" cy="1356360"/>
          </a:xfrm>
        </p:spPr>
        <p:txBody>
          <a:bodyPr/>
          <a:lstStyle/>
          <a:p>
            <a:pPr algn="ctr"/>
            <a:r>
              <a:rPr lang="ru-RU" b="1" dirty="0"/>
              <a:t>Вредные привычки</a:t>
            </a:r>
            <a:br>
              <a:rPr lang="ru-RU" b="1" dirty="0"/>
            </a:br>
            <a:r>
              <a:rPr lang="ru-RU" b="1" dirty="0"/>
              <a:t>Алкоголь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B002B-A7F8-4050-A06B-A156CEB7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602" y="1805249"/>
            <a:ext cx="10331966" cy="7166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i="1" dirty="0">
                <a:solidFill>
                  <a:schemeClr val="tx1"/>
                </a:solidFill>
              </a:rPr>
              <a:t>  </a:t>
            </a:r>
            <a:r>
              <a:rPr lang="ru-RU" sz="3200" i="1" dirty="0">
                <a:solidFill>
                  <a:schemeClr val="tx1"/>
                </a:solidFill>
              </a:rPr>
              <a:t>Состав: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451DC95-1077-4B4C-9269-5D4E9479EEDB}"/>
              </a:ext>
            </a:extLst>
          </p:cNvPr>
          <p:cNvSpPr/>
          <p:nvPr/>
        </p:nvSpPr>
        <p:spPr>
          <a:xfrm rot="2670571">
            <a:off x="4590948" y="2370198"/>
            <a:ext cx="337351" cy="683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9EDC8F-9B55-413A-B3B1-750C68530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359462">
            <a:off x="6891646" y="2466047"/>
            <a:ext cx="573074" cy="57917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C5AD08-8A95-47E6-8A33-3C7D86B92B3E}"/>
              </a:ext>
            </a:extLst>
          </p:cNvPr>
          <p:cNvSpPr/>
          <p:nvPr/>
        </p:nvSpPr>
        <p:spPr>
          <a:xfrm>
            <a:off x="1223112" y="3766121"/>
            <a:ext cx="50267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Этиловый спирт</a:t>
            </a:r>
          </a:p>
          <a:p>
            <a:pPr algn="ctr"/>
            <a:r>
              <a:rPr lang="ru-RU" dirty="0"/>
              <a:t>Этиловый спирт используется как топливо (как источник энергии в широком смысле слова), в качестве растворителя, как наполнитель в спиртовых термометрах и как дезинфицирующее средство (или как компонент его), для приготовления экстрактов из лекарственных средств.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506D9-8EDC-4AE3-88C7-2D41650D37D3}"/>
              </a:ext>
            </a:extLst>
          </p:cNvPr>
          <p:cNvSpPr txBox="1"/>
          <p:nvPr/>
        </p:nvSpPr>
        <p:spPr>
          <a:xfrm>
            <a:off x="8393817" y="2755632"/>
            <a:ext cx="183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Вода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F3F065B-5C15-4185-BE71-D5A048163E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835" y="3704589"/>
            <a:ext cx="3539603" cy="19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36D5B-174B-4A39-B870-F56FFE4F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2" y="201226"/>
            <a:ext cx="9875520" cy="1489921"/>
          </a:xfrm>
        </p:spPr>
        <p:txBody>
          <a:bodyPr/>
          <a:lstStyle/>
          <a:p>
            <a:pPr algn="ctr"/>
            <a:r>
              <a:rPr lang="ru-RU" b="1" dirty="0"/>
              <a:t>Какие последствия: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70E9450-2CFE-4F6C-AC3D-E19334BF1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562434"/>
              </p:ext>
            </p:extLst>
          </p:nvPr>
        </p:nvGraphicFramePr>
        <p:xfrm>
          <a:off x="825500" y="1801813"/>
          <a:ext cx="10190163" cy="456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Предупреждение">
            <a:extLst>
              <a:ext uri="{FF2B5EF4-FFF2-40B4-BE49-F238E27FC236}">
                <a16:creationId xmlns:a16="http://schemas.microsoft.com/office/drawing/2014/main" id="{1AC48293-C7B7-466B-A493-7B826D2DD3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82273" y="4889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3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2155B-C7A9-4080-8041-77797FFF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74" y="65851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/>
              <a:t>Курение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D19E2-4133-4BC1-99DA-E191EEEB6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64" y="2565586"/>
            <a:ext cx="6784064" cy="40230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Согласно данным ВОЗ (Всемирной Организации Здравоохранения) около одной трети взрослого мужского населения мира курят табак. </a:t>
            </a:r>
          </a:p>
          <a:p>
            <a:r>
              <a:rPr lang="ru-RU" dirty="0"/>
              <a:t>В дыме табака содержится более 30 ядовитых веществ: никотин, углекислый газ, окись углерода, синильная кислота, аммиак, смолистые вещества, органические кислоты и другие.</a:t>
            </a:r>
          </a:p>
          <a:p>
            <a:r>
              <a:rPr lang="ru-RU" dirty="0"/>
              <a:t>1-2 пачки сигарет содержат смертельную дозу никотина. Курильщика спасает, что эта доза вводится в организм не сразу, а дробно.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40298B-0A35-4295-A6C1-46C89A85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04" y="349743"/>
            <a:ext cx="1553938" cy="21366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9EBE9F-6B3E-40B6-AD1E-A451567201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933" y="2014878"/>
            <a:ext cx="4668503" cy="373722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838C41-88B8-4097-97B1-9340BADED8B1}"/>
              </a:ext>
            </a:extLst>
          </p:cNvPr>
          <p:cNvSpPr/>
          <p:nvPr/>
        </p:nvSpPr>
        <p:spPr>
          <a:xfrm>
            <a:off x="8389731" y="991217"/>
            <a:ext cx="2646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КУРЕНИЕ – ЭТО ЯД!</a:t>
            </a:r>
          </a:p>
          <a:p>
            <a:r>
              <a:rPr lang="ru-RU" dirty="0"/>
              <a:t>Безвредного табака нет!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572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C0F7E-FD31-4709-8739-00570E02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3" y="488387"/>
            <a:ext cx="9875520" cy="1356360"/>
          </a:xfrm>
        </p:spPr>
        <p:txBody>
          <a:bodyPr/>
          <a:lstStyle/>
          <a:p>
            <a:pPr algn="ctr"/>
            <a:r>
              <a:rPr lang="ru-RU" b="1" dirty="0"/>
              <a:t>Какие последствия: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4D9FB85-ED2A-475D-BC02-E4F5C2017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275398"/>
              </p:ext>
            </p:extLst>
          </p:nvPr>
        </p:nvGraphicFramePr>
        <p:xfrm>
          <a:off x="998991" y="1844747"/>
          <a:ext cx="10157823" cy="4403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Предупреждение">
            <a:extLst>
              <a:ext uri="{FF2B5EF4-FFF2-40B4-BE49-F238E27FC236}">
                <a16:creationId xmlns:a16="http://schemas.microsoft.com/office/drawing/2014/main" id="{E56F445D-E595-45C1-9E4B-D493EB41EC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796020" y="609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8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7C887-3860-4EDB-8A9B-B058903C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25" y="519903"/>
            <a:ext cx="10436730" cy="1262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u="sng" dirty="0" err="1"/>
              <a:t>Вейп</a:t>
            </a:r>
            <a:r>
              <a:rPr lang="ru-RU" sz="4900" b="1" dirty="0"/>
              <a:t> </a:t>
            </a:r>
            <a:br>
              <a:rPr lang="ru-RU" sz="4900" b="1" dirty="0"/>
            </a:br>
            <a:r>
              <a:rPr lang="ru-RU" sz="4900" b="1" dirty="0"/>
              <a:t>(</a:t>
            </a:r>
            <a:r>
              <a:rPr lang="ru-RU" altLang="ru-RU" sz="4900" i="1" dirty="0"/>
              <a:t>Пар или опасность?!)</a:t>
            </a:r>
            <a:r>
              <a:rPr lang="ru-RU" altLang="ru-RU" i="1" dirty="0"/>
              <a:t/>
            </a:r>
            <a:br>
              <a:rPr lang="ru-RU" altLang="ru-RU" i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B0613-B8CF-4211-A597-7FA52887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782381"/>
            <a:ext cx="11604910" cy="472046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Многие убеждены, что электронные сигареты менее вредны, чем обычные, что это здоровая альтернатива курению табака. Это не так, уже изучены и достоверно определены негативные последствия:</a:t>
            </a:r>
          </a:p>
          <a:p>
            <a:pPr lvl="0"/>
            <a:r>
              <a:rPr lang="ru-RU" sz="2400" dirty="0"/>
              <a:t>Аэрозоль </a:t>
            </a:r>
            <a:r>
              <a:rPr lang="ru-RU" sz="2400" dirty="0" err="1"/>
              <a:t>вейпа</a:t>
            </a:r>
            <a:r>
              <a:rPr lang="ru-RU" sz="2400" dirty="0"/>
              <a:t> или электронной сигареты вызывает кратковременную воспалительную реакцию в лёгких, как и обычные сигареты. Причём, пары жидкости без никотина могут привести к более сильному повреждению.</a:t>
            </a:r>
            <a:br>
              <a:rPr lang="ru-RU" sz="2400" dirty="0"/>
            </a:br>
            <a:r>
              <a:rPr lang="ru-RU" sz="2400" dirty="0"/>
              <a:t>Вдыхаемые микрочастицы аэрозоля раздражают альвеолы, и могут вызвать приступ астмы. </a:t>
            </a:r>
          </a:p>
          <a:p>
            <a:pPr lvl="0"/>
            <a:r>
              <a:rPr lang="ru-RU" sz="2400" dirty="0"/>
              <a:t>Воздействие аэрозоля электронных сигарет снижает </a:t>
            </a:r>
          </a:p>
          <a:p>
            <a:pPr marL="45720" lvl="0" indent="0">
              <a:buNone/>
            </a:pPr>
            <a:r>
              <a:rPr lang="ru-RU" sz="2400" dirty="0"/>
              <a:t>реакцию иммунной системы и увеличивает восприимчивость к возбудителям </a:t>
            </a:r>
          </a:p>
          <a:p>
            <a:pPr marL="45720" lvl="0" indent="0">
              <a:buNone/>
            </a:pPr>
            <a:r>
              <a:rPr lang="ru-RU" sz="2400" dirty="0"/>
              <a:t>гриппа, COVID-19 и других респираторных заболеваний. </a:t>
            </a:r>
          </a:p>
          <a:p>
            <a:pPr lvl="0"/>
            <a:r>
              <a:rPr lang="ru-RU" sz="2400" dirty="0"/>
              <a:t>Даже при кратковременном воздействии аэрозоля возможно </a:t>
            </a:r>
          </a:p>
          <a:p>
            <a:pPr marL="45720" indent="0">
              <a:buNone/>
            </a:pPr>
            <a:r>
              <a:rPr lang="ru-RU" sz="2400" dirty="0"/>
              <a:t>раздражение горла и глаз, кашель и головокружение.</a:t>
            </a:r>
          </a:p>
          <a:p>
            <a:r>
              <a:rPr lang="ru-RU" sz="2400" dirty="0"/>
              <a:t>Никотин, содержащийся в аэрозоле, вызывает </a:t>
            </a:r>
          </a:p>
          <a:p>
            <a:pPr marL="45720" indent="0">
              <a:buNone/>
            </a:pPr>
            <a:r>
              <a:rPr lang="ru-RU" sz="2400" dirty="0"/>
              <a:t>сужение артерий, а это может привести к сердечному приступу. </a:t>
            </a:r>
          </a:p>
          <a:p>
            <a:pPr marL="45720" indent="0">
              <a:buNone/>
            </a:pPr>
            <a:endParaRPr lang="ru-RU" alt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74EDAD-2959-4688-ADB6-9635B4302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377" y="4520256"/>
            <a:ext cx="3227178" cy="18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9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204EF-9BB7-4F2A-ACF5-97D37585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6" y="314256"/>
            <a:ext cx="10813327" cy="218230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Здоровый образ жизни </a:t>
            </a:r>
            <a:br>
              <a:rPr lang="ru-RU" b="1" dirty="0"/>
            </a:br>
            <a:r>
              <a:rPr lang="ru-RU" b="1" dirty="0"/>
              <a:t>Что это?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975891-0225-48F5-AEF9-E3A505E9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44" y="2153446"/>
            <a:ext cx="7085425" cy="441598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</a:rPr>
              <a:t>Здоровый образ жизни </a:t>
            </a:r>
            <a:r>
              <a:rPr lang="ru-RU" dirty="0">
                <a:solidFill>
                  <a:schemeClr val="tx2"/>
                </a:solidFill>
              </a:rPr>
              <a:t>— это такой образ жизни человека, который направлен на укрепление здоровья и профилактику болезней.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</a:rPr>
              <a:t>Здоровый образ жизни </a:t>
            </a:r>
            <a:r>
              <a:rPr lang="ru-RU" dirty="0">
                <a:solidFill>
                  <a:schemeClr val="tx2"/>
                </a:solidFill>
              </a:rPr>
              <a:t>— это список правил, соблюдение которых максимально обеспечит сохранение и укрепление здоровья (как физического, так и психического). </a:t>
            </a:r>
          </a:p>
          <a:p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CA63B0-B36E-4467-B27B-310354DD84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009" y="3011444"/>
            <a:ext cx="4053134" cy="27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5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29B779-3CE2-4417-9CA3-CD47361B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609600"/>
            <a:ext cx="10150311" cy="13563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ГЛАВНЫЕ СОСТАВЛЯЮЩИЕ ЗДОРОВОГО ОБРАЗА ЖИЗНИ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7344914-BA5E-44C0-BE67-17278E4F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92" y="2290238"/>
            <a:ext cx="10225726" cy="4038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   умеренное и сбалансированное питание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   достаточная двигательная активность                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   закаливание организма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   отказ от вредных привычек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   режим труда и отдыха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   личная гигиена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    умение управлять своими эмоциями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  безопасное поведение в быту, на работе, на улице, в школе, обеспечивающее, предупреждение травматизма, отравления, аварийных ситуаций. 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833FEF-B125-4A14-8D17-CAD6B5E9D2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8" y="2202948"/>
            <a:ext cx="2432116" cy="11387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2008A2-FA8F-4523-B524-6F4DE1A7E9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252" y="3578698"/>
            <a:ext cx="2432117" cy="13133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617D9A-514E-40AC-BB50-3D1E44464D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598" y="3943125"/>
            <a:ext cx="1973739" cy="13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241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1472</TotalTime>
  <Words>915</Words>
  <Application>Microsoft Office PowerPoint</Application>
  <PresentationFormat>Широкоэкранный</PresentationFormat>
  <Paragraphs>128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</vt:lpstr>
      <vt:lpstr>Базис</vt:lpstr>
      <vt:lpstr>Твоя жизнь – твоя ответственность</vt:lpstr>
      <vt:lpstr>Привычки человека</vt:lpstr>
      <vt:lpstr>Вредные привычки Алкоголь</vt:lpstr>
      <vt:lpstr>Какие последствия:</vt:lpstr>
      <vt:lpstr>Курение</vt:lpstr>
      <vt:lpstr>Какие последствия:</vt:lpstr>
      <vt:lpstr>Вейп  (Пар или опасность?!) </vt:lpstr>
      <vt:lpstr>Здоровый образ жизни  Что это? </vt:lpstr>
      <vt:lpstr>ГЛАВНЫЕ СОСТАВЛЯЮЩИЕ ЗДОРОВОГО ОБРАЗА ЖИЗНИ</vt:lpstr>
      <vt:lpstr>Режим дня - это определенный распорядок труда, отдыха, питания и сна. </vt:lpstr>
      <vt:lpstr>ПРАВИЛЬНО ОРГАНИЗОВАННОЕ ПИТАНИЕ – ЗАЛОГ НОРМАЛЬНОГО РОСТА И РАЗВИТИЯ! </vt:lpstr>
      <vt:lpstr>ДВИГАТЕЛЬНАЯ АКТИВНОСТЬ</vt:lpstr>
      <vt:lpstr>ИСПОЛЬЗОВАНИЕ СМАРТФОНА И КОМПЬЮТЕРА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Твоя жизнь – твоя ответственность</dc:title>
  <dc:creator>User-482</dc:creator>
  <cp:lastModifiedBy>Romanov</cp:lastModifiedBy>
  <cp:revision>39</cp:revision>
  <dcterms:created xsi:type="dcterms:W3CDTF">2021-04-08T04:38:33Z</dcterms:created>
  <dcterms:modified xsi:type="dcterms:W3CDTF">2021-04-26T05:12:42Z</dcterms:modified>
</cp:coreProperties>
</file>