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8" r:id="rId3"/>
    <p:sldId id="268" r:id="rId4"/>
    <p:sldId id="264" r:id="rId5"/>
    <p:sldId id="261" r:id="rId6"/>
    <p:sldId id="271" r:id="rId7"/>
    <p:sldId id="272" r:id="rId8"/>
    <p:sldId id="273" r:id="rId9"/>
    <p:sldId id="269" r:id="rId10"/>
    <p:sldId id="265" r:id="rId11"/>
    <p:sldId id="266" r:id="rId12"/>
    <p:sldId id="267" r:id="rId13"/>
    <p:sldId id="260" r:id="rId14"/>
    <p:sldId id="270" r:id="rId15"/>
    <p:sldId id="27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Культура</a:t>
            </a:r>
            <a:r>
              <a:rPr lang="ru-RU" baseline="0" dirty="0" smtClean="0"/>
              <a:t> поведения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средний</c:v>
                </c:pt>
                <c:pt idx="1">
                  <c:v>н. среднего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0.23</c:v>
                </c:pt>
                <c:pt idx="1">
                  <c:v>0.54</c:v>
                </c:pt>
                <c:pt idx="2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5F-4044-A0FC-7C4B2E7B19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4962176"/>
        <c:axId val="44964096"/>
        <c:axId val="0"/>
      </c:bar3DChart>
      <c:catAx>
        <c:axId val="44962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4964096"/>
        <c:crosses val="autoZero"/>
        <c:auto val="1"/>
        <c:lblAlgn val="ctr"/>
        <c:lblOffset val="100"/>
        <c:noMultiLvlLbl val="0"/>
      </c:catAx>
      <c:valAx>
        <c:axId val="4496409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44962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FD40B-9D91-4CE6-95CE-F60FD8C100BB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AD2CD-88E9-4274-B8F3-6050C4A4E9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539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AD2CD-88E9-4274-B8F3-6050C4A4E93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904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9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22413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«Формирование жизненно – важных навыков у воспитанников с нарушением интеллекта в условиях школы – интерната»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4221088"/>
            <a:ext cx="3960440" cy="1656183"/>
          </a:xfrm>
        </p:spPr>
        <p:txBody>
          <a:bodyPr>
            <a:normAutofit fontScale="92500" lnSpcReduction="20000"/>
          </a:bodyPr>
          <a:lstStyle/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«Камышловский гуманитарно-технологический техникум»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СТРУКТУРНОЕ ПОДРАЗДЕЛЕНИЕ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«ШКОЛА-ИНТЕРНАТ, РЕАЛИЗУЮЩАЯ АДАПТИРОВАННЫЕ ОСНОВНЫЕ ОБЩЕОБРАЗОВАТЕЛЬНЫЕ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оспитатель 1 категории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Хатькова Тамара Егоровна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3998913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93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88640"/>
            <a:ext cx="8784975" cy="5937523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    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Параметры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Знание правил и норм культурного поведения </a:t>
            </a: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Отношение к правилам и нормам культурного поведения, </a:t>
            </a: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Следование правилам и нормам культурного поведения </a:t>
            </a:r>
          </a:p>
          <a:p>
            <a:pPr marL="342900" lvl="0" indent="-342900">
              <a:spcAft>
                <a:spcPts val="0"/>
              </a:spcAft>
              <a:buFont typeface="Wingdings"/>
              <a:buChar char="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Средний балл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Критерии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оценки  знаний, умений и навыков культурного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поведения</a:t>
            </a:r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marL="0" indent="0"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184434" y="2693670"/>
          <a:ext cx="6783070" cy="3413760"/>
        </p:xfrm>
        <a:graphic>
          <a:graphicData uri="http://schemas.openxmlformats.org/drawingml/2006/table">
            <a:tbl>
              <a:tblPr firstRow="1" firstCol="1" bandRow="1"/>
              <a:tblGrid>
                <a:gridCol w="969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0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Уровни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Критерии оценки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Балл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Низкий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 ребенка сформированы недостаточные знания о правилах и нормах культурного поведения, ребенок демонстрирует равнодушное отношение к правилам и нормам культурного поведения, ребенок следует правилам и нормам культурного поведения только по напоминанию взрослого.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 – 1,5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Ниже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среднего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 ребенка сформированы поверхностные знания о правилах и нормах культурного поведения, ребенок демонстрирует неустойчивое отношение к правилам и нормам культурного поведения, ребенок не всегда следует правилам и нормам культурного поведения;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1,6-2,5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 ребенка сформированы достаточные знания о правилах и нормах культурного поведения, ребенок демонстрирует положительное отношение к правилам и нормам культурного поведения, ребенок следует правилам и нормам культурного поведения;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2,6-3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141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8711780"/>
              </p:ext>
            </p:extLst>
          </p:nvPr>
        </p:nvGraphicFramePr>
        <p:xfrm>
          <a:off x="468313" y="1268413"/>
          <a:ext cx="8351837" cy="485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 результатам диагностики  были выявлены следующие уровни культуры поведения детей среднего школьного возраста: средний уровень  показали 3 ребенка (23 %), ниже среднего  — 7 (54 %) детей и низкий — 3 ребенка (23 %).</a:t>
            </a:r>
            <a:br>
              <a:rPr lang="ru-RU" sz="16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9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miy\Desktop\ХТЕ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05879">
            <a:off x="751627" y="436430"/>
            <a:ext cx="2061217" cy="304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emiy\Desktop\Хатькова+Тамара+Егоровна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327326"/>
            <a:ext cx="2280767" cy="31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44058">
            <a:off x="6422283" y="421132"/>
            <a:ext cx="19431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J:\Дипломы девочкам\Свидетельство_Конспекты-уроков.рф_28139.jpg"/>
          <p:cNvPicPr/>
          <p:nvPr/>
        </p:nvPicPr>
        <p:blipFill>
          <a:blip r:embed="rId6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3540" y="3654158"/>
            <a:ext cx="2114550" cy="29748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244607"/>
              </p:ext>
            </p:extLst>
          </p:nvPr>
        </p:nvGraphicFramePr>
        <p:xfrm>
          <a:off x="2399983" y="3750387"/>
          <a:ext cx="1993411" cy="2903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Acrobat Document" r:id="rId7" imgW="5667119" imgH="8019810" progId="AcroExch.Document.11">
                  <p:embed/>
                </p:oleObj>
              </mc:Choice>
              <mc:Fallback>
                <p:oleObj name="Acrobat Document" r:id="rId7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99983" y="3750387"/>
                        <a:ext cx="1993411" cy="2903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C:\Users\Semiy\Desktop\дипломы\Хатькова Тамара Егоровна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8123">
            <a:off x="6877007" y="3722048"/>
            <a:ext cx="1864258" cy="287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05750">
            <a:off x="547786" y="3856690"/>
            <a:ext cx="1689816" cy="285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9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401080" cy="1512168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Учебно –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методический комплект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1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5742384"/>
            <a:ext cx="1115616" cy="1115616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407" y="1196751"/>
            <a:ext cx="2871465" cy="35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K:\DCIM\100COACH\PICT000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348313">
            <a:off x="6254027" y="1260978"/>
            <a:ext cx="2037650" cy="290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:\DCIM\100COACH\PICT000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3872" y="4077072"/>
            <a:ext cx="2808314" cy="246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31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региогальный семинар\IMG_20160515_140029.jp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1993" y="3282206"/>
            <a:ext cx="1890784" cy="3076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85230">
            <a:off x="1053464" y="1941722"/>
            <a:ext cx="1728192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03925">
            <a:off x="6445029" y="2027522"/>
            <a:ext cx="1743075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07310"/>
            <a:ext cx="1801840" cy="263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48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4" y="1844824"/>
            <a:ext cx="7927794" cy="42816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school 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kamviii.ucoz.ru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1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3" y="260648"/>
            <a:ext cx="7740848" cy="58655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Направления воспитательной работы : 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«Культурно эстетическое»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«Нравственно – патриотическое»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«Спортивно - оздоровительное»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«Трудовое»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«Социально – профилактическое»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«Работа с родителями»</a:t>
            </a:r>
          </a:p>
          <a:p>
            <a:pPr algn="ctr">
              <a:buFont typeface="Wingdings" pitchFamily="2" charset="2"/>
              <a:buChar char="ü"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самореализации и формирования активной жизненной позиции воспитанников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 по культуре поведения в различных жизненных ситуациях разделена на блоки: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 и Я»;</a:t>
            </a:r>
          </a:p>
          <a:p>
            <a:pPr marL="0" lv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«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Азбука общения»;</a:t>
            </a:r>
          </a:p>
          <a:p>
            <a:pPr marL="0" lvl="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«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 и здоровье». </a:t>
            </a:r>
          </a:p>
        </p:txBody>
      </p:sp>
    </p:spTree>
    <p:extLst>
      <p:ext uri="{BB962C8B-B14F-4D97-AF65-F5344CB8AC3E}">
        <p14:creationId xmlns:p14="http://schemas.microsoft.com/office/powerpoint/2010/main" val="41139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556792"/>
            <a:ext cx="7408333" cy="4569371"/>
          </a:xfrm>
        </p:spPr>
        <p:txBody>
          <a:bodyPr/>
          <a:lstStyle/>
          <a:p>
            <a:pPr marL="342900" lvl="0" indent="-342900" algn="just">
              <a:spcAft>
                <a:spcPts val="0"/>
              </a:spcAft>
              <a:buFont typeface="Wingdings"/>
              <a:buChar char="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Незнание правил поведения в различных жизненных ситуациях;</a:t>
            </a:r>
          </a:p>
          <a:p>
            <a:pPr marL="342900" lvl="0" indent="-342900" algn="just">
              <a:spcAft>
                <a:spcPts val="0"/>
              </a:spcAft>
              <a:buFont typeface="Wingdings"/>
              <a:buChar char="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Недостаточный уровень практических навыков   самостоятельной  жизни, не сформированы навыки личной безопасности в конкретных ситуациях;</a:t>
            </a:r>
          </a:p>
          <a:p>
            <a:pPr marL="342900" lvl="0" indent="-342900" algn="just">
              <a:spcAft>
                <a:spcPts val="0"/>
              </a:spcAft>
              <a:buFont typeface="Wingdings"/>
              <a:buChar char=""/>
            </a:pP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Отсутствует опыт самостоятельного решения простых жизненных проблем;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Проблемы: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06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166807"/>
              </p:ext>
            </p:extLst>
          </p:nvPr>
        </p:nvGraphicFramePr>
        <p:xfrm>
          <a:off x="323528" y="188639"/>
          <a:ext cx="8712967" cy="6592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6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176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Тема, цель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 –во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часов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62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«Культура поведения школьника»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Цель: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закрепить правила культурного поведения школьника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62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Культура поведения в общественном транспорте»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Цель: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вырабатывать потребность культурного поведения в общественном транспорте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62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«Культура  поведения за столом»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Цель: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повторить правила поведения за столом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2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«Культура  поведения в общественных местах»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Цель: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усвоение воспитанниками совокупности конкретных правил поведения в учреждениях культуры,  на транспорте, основанных на уважении к правам и свободам других граждан;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141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«Правила культурного поведения в гостях»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Цель:</a:t>
                      </a: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Познакомить воспитанников с правилами поведения в гостях, с ролью хозяина.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2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Культура поведения и правила общения с незнакомыми людьми»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Цель:</a:t>
                      </a: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формирование у воспитанников сознательного и ответственного отношения к вопросам личной безопасности;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462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«Один дома»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Цель: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формирование у воспитанников потребности соблюдать правила поведения дома;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722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«Правила поведения на улице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Цель: закреплять знания детей о правилах дорожного движения, о средствах регулирования движения (сигналы светофора), дорожных знаках.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2462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«Культура поведения  в различных ситуациях»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Цель</a:t>
                      </a: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: закрепить  правила поведения  в различных ситуациях.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462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«Опасности весной»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u="sng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Цель: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закрепить и обобщить правила поведения весной.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462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«Где можно и нельзя играть»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u="sng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Цель:</a:t>
                      </a: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закрепить  правила поведения во время игр;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670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1772816"/>
            <a:ext cx="7884864" cy="4353347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Беседа;</a:t>
            </a:r>
          </a:p>
          <a:p>
            <a:pPr>
              <a:buFont typeface="Wingdings" pitchFamily="2" charset="2"/>
              <a:buChar char="ü"/>
            </a:pP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Чтение и анализ художественных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произведений;</a:t>
            </a:r>
          </a:p>
          <a:p>
            <a:pPr>
              <a:buFont typeface="Wingdings" pitchFamily="2" charset="2"/>
              <a:buChar char="ü"/>
            </a:pP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Сюжетно – ролевые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игры; </a:t>
            </a:r>
          </a:p>
          <a:p>
            <a:pP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Моделирование 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реальных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ситуаций;</a:t>
            </a:r>
          </a:p>
          <a:p>
            <a:pPr>
              <a:buFont typeface="Wingdings" pitchFamily="2" charset="2"/>
              <a:buChar char="ü"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Экскурсии.</a:t>
            </a:r>
          </a:p>
          <a:p>
            <a:pPr>
              <a:buFont typeface="Wingdings" pitchFamily="2" charset="2"/>
              <a:buChar char="ü"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Формы и методы: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57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2522"/>
            <a:ext cx="4499992" cy="312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04663"/>
            <a:ext cx="3938002" cy="2448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283781"/>
            <a:ext cx="3529273" cy="2737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283781"/>
            <a:ext cx="3888432" cy="29535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84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439248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836712"/>
            <a:ext cx="4495378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Semiy\Desktop\Все документы\ВСЕ ФОТО\Фото1\фото_группы_3,_1\SAM_379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5" y="4097333"/>
            <a:ext cx="4069793" cy="2494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emiy\Desktop\Все документы\ВСЕ ФОТО\Фото1\фото_группы_3,_1\SAM_379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574" y="4100798"/>
            <a:ext cx="3701143" cy="2491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0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Моделирование реальных ситуаций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138610"/>
            <a:ext cx="3498850" cy="2641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142" y="1138610"/>
            <a:ext cx="3359150" cy="2432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7117" y="3933056"/>
            <a:ext cx="4359275" cy="2578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90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881" y="548680"/>
            <a:ext cx="41764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5820" y="548680"/>
            <a:ext cx="439248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432175"/>
            <a:ext cx="4176713" cy="3425825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J:\фото\фото экскурсия в обухово\IMG_20151020_17543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3624064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83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193</TotalTime>
  <Words>618</Words>
  <Application>Microsoft Office PowerPoint</Application>
  <PresentationFormat>Экран (4:3)</PresentationFormat>
  <Paragraphs>105</Paragraphs>
  <Slides>15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Calibri</vt:lpstr>
      <vt:lpstr>Candara</vt:lpstr>
      <vt:lpstr>Symbol</vt:lpstr>
      <vt:lpstr>Times New Roman</vt:lpstr>
      <vt:lpstr>Wingdings</vt:lpstr>
      <vt:lpstr>Волна</vt:lpstr>
      <vt:lpstr>Acrobat Document</vt:lpstr>
      <vt:lpstr>«Формирование жизненно – важных навыков у воспитанников с нарушением интеллекта в условиях школы – интерната»</vt:lpstr>
      <vt:lpstr>Презентация PowerPoint</vt:lpstr>
      <vt:lpstr>Проблемы:</vt:lpstr>
      <vt:lpstr>Презентация PowerPoint</vt:lpstr>
      <vt:lpstr>Формы и методы:</vt:lpstr>
      <vt:lpstr>Презентация PowerPoint</vt:lpstr>
      <vt:lpstr>Игровая деятельность</vt:lpstr>
      <vt:lpstr>Моделирование реальных ситуаций</vt:lpstr>
      <vt:lpstr>Экскурсии</vt:lpstr>
      <vt:lpstr>Презентация PowerPoint</vt:lpstr>
      <vt:lpstr>По результатам диагностики  были выявлены следующие уровни культуры поведения детей среднего школьного возраста: средний уровень  показали 3 ребенка (23 %), ниже среднего  — 7 (54 %) детей и низкий — 3 ребенка (23 %). </vt:lpstr>
      <vt:lpstr>Презентация PowerPoint</vt:lpstr>
      <vt:lpstr>Учебно – методический комплект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SCHOOL</dc:creator>
  <cp:lastModifiedBy>Perceptron</cp:lastModifiedBy>
  <cp:revision>28</cp:revision>
  <dcterms:created xsi:type="dcterms:W3CDTF">2016-05-11T12:04:58Z</dcterms:created>
  <dcterms:modified xsi:type="dcterms:W3CDTF">2016-05-23T06:22:22Z</dcterms:modified>
</cp:coreProperties>
</file>